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85" r:id="rId2"/>
    <p:sldId id="279" r:id="rId3"/>
    <p:sldId id="299" r:id="rId4"/>
    <p:sldId id="302" r:id="rId5"/>
    <p:sldId id="292" r:id="rId6"/>
    <p:sldId id="317" r:id="rId7"/>
    <p:sldId id="318" r:id="rId8"/>
    <p:sldId id="319" r:id="rId9"/>
    <p:sldId id="303" r:id="rId10"/>
    <p:sldId id="320" r:id="rId11"/>
    <p:sldId id="321" r:id="rId12"/>
    <p:sldId id="322" r:id="rId13"/>
    <p:sldId id="307" r:id="rId14"/>
    <p:sldId id="294" r:id="rId15"/>
    <p:sldId id="323" r:id="rId16"/>
    <p:sldId id="324" r:id="rId17"/>
    <p:sldId id="308" r:id="rId18"/>
    <p:sldId id="315" r:id="rId19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4115A7-EB11-9A1E-CD22-F6D4638E28F7}" v="45" dt="2025-07-09T20:57:45.386"/>
    <p1510:client id="{3EB1CE5A-6BED-413D-8F50-8C5F37E830B7}" v="8" dt="2025-07-10T19:58:56.123"/>
    <p1510:client id="{740C4FC9-6A94-B983-E866-91ED12581BCF}" v="2" dt="2025-07-09T22:32:29.753"/>
    <p1510:client id="{D2E17CBD-4DAC-6B36-4A9B-1F41BE8835C1}" v="466" dt="2025-07-11T02:26:53.353"/>
    <p1510:client id="{DD8EE2B8-51C4-615D-8B91-9BB0414B6A3A}" v="152" dt="2025-07-11T04:16:49.2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8EAB00-B9F4-DE47-8B1F-BBBE6671B803}" type="doc">
      <dgm:prSet loTypeId="urn:microsoft.com/office/officeart/2005/8/layout/bProcess3" loCatId="" qsTypeId="urn:microsoft.com/office/officeart/2005/8/quickstyle/simple5" qsCatId="simple" csTypeId="urn:microsoft.com/office/officeart/2005/8/colors/accent3_1" csCatId="accent3" phldr="1"/>
      <dgm:spPr/>
      <dgm:t>
        <a:bodyPr/>
        <a:lstStyle/>
        <a:p>
          <a:endParaRPr lang="es-MX"/>
        </a:p>
      </dgm:t>
    </dgm:pt>
    <dgm:pt modelId="{D372D1F8-9C95-3C45-984B-4189E1FFEAB3}">
      <dgm:prSet phldrT="[Texto]" custT="1"/>
      <dgm:spPr/>
      <dgm:t>
        <a:bodyPr/>
        <a:lstStyle/>
        <a:p>
          <a:r>
            <a:rPr lang="es-MX" sz="1400" dirty="0">
              <a:latin typeface="Helvetica"/>
              <a:cs typeface="Helvetica"/>
            </a:rPr>
            <a:t>Saludo, presentación de objetivos y de agenda </a:t>
          </a:r>
        </a:p>
        <a:p>
          <a:r>
            <a:rPr lang="es-MX" sz="1400" dirty="0">
              <a:latin typeface="Helvetica"/>
              <a:cs typeface="Helvetica"/>
            </a:rPr>
            <a:t>(10 min)</a:t>
          </a:r>
        </a:p>
      </dgm:t>
    </dgm:pt>
    <dgm:pt modelId="{B5227D2A-7A88-A94C-9E29-04A04A36EDCF}" type="parTrans" cxnId="{9694E205-83F6-AB41-87CA-E6288F2D5191}">
      <dgm:prSet/>
      <dgm:spPr/>
      <dgm:t>
        <a:bodyPr/>
        <a:lstStyle/>
        <a:p>
          <a:endParaRPr lang="es-MX" sz="1400">
            <a:latin typeface="Helvetica" pitchFamily="2" charset="0"/>
          </a:endParaRPr>
        </a:p>
      </dgm:t>
    </dgm:pt>
    <dgm:pt modelId="{254F068C-CDD8-C64B-882D-80C70B74E8E7}" type="sibTrans" cxnId="{9694E205-83F6-AB41-87CA-E6288F2D5191}">
      <dgm:prSet custT="1"/>
      <dgm:spPr/>
      <dgm:t>
        <a:bodyPr/>
        <a:lstStyle/>
        <a:p>
          <a:endParaRPr lang="es-MX" sz="1400">
            <a:latin typeface="Helvetica" pitchFamily="2" charset="0"/>
          </a:endParaRPr>
        </a:p>
      </dgm:t>
    </dgm:pt>
    <dgm:pt modelId="{6DB4F0B9-6734-4A42-A20B-F0246B55EBB6}">
      <dgm:prSet phldrT="[Texto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rtl="0"/>
          <a:r>
            <a:rPr lang="es-ES" sz="1400" b="0" i="0" dirty="0">
              <a:latin typeface="Helvetica"/>
              <a:cs typeface="Helvetica"/>
            </a:rPr>
            <a:t>Dinamización del equipo gestor de la media</a:t>
          </a:r>
          <a:endParaRPr lang="es-ES" sz="1400" b="0" dirty="0"/>
        </a:p>
        <a:p>
          <a:r>
            <a:rPr lang="es-ES" sz="1400" b="0" i="0" dirty="0">
              <a:latin typeface="Helvetica"/>
              <a:cs typeface="Helvetica"/>
            </a:rPr>
            <a:t>(30 min)</a:t>
          </a:r>
          <a:endParaRPr lang="es-MX" sz="1400" dirty="0">
            <a:latin typeface="Helvetica"/>
            <a:cs typeface="Helvetica"/>
          </a:endParaRPr>
        </a:p>
      </dgm:t>
    </dgm:pt>
    <dgm:pt modelId="{F14E4159-DF03-B84A-9B8C-36146BA8DE2F}" type="parTrans" cxnId="{35ADB5F4-9D13-674D-B4F7-1B87094FB923}">
      <dgm:prSet/>
      <dgm:spPr/>
      <dgm:t>
        <a:bodyPr/>
        <a:lstStyle/>
        <a:p>
          <a:endParaRPr lang="es-MX" sz="1400">
            <a:latin typeface="Helvetica" pitchFamily="2" charset="0"/>
          </a:endParaRPr>
        </a:p>
      </dgm:t>
    </dgm:pt>
    <dgm:pt modelId="{5847813B-A3E1-E04C-84BC-38E0D9B2B46A}" type="sibTrans" cxnId="{35ADB5F4-9D13-674D-B4F7-1B87094FB923}">
      <dgm:prSet custT="1"/>
      <dgm:spPr/>
      <dgm:t>
        <a:bodyPr/>
        <a:lstStyle/>
        <a:p>
          <a:endParaRPr lang="es-MX" sz="1400">
            <a:latin typeface="Helvetica" pitchFamily="2" charset="0"/>
          </a:endParaRPr>
        </a:p>
      </dgm:t>
    </dgm:pt>
    <dgm:pt modelId="{2CCEA170-508B-4646-952A-B9EBDE4DCEF0}">
      <dgm:prSet phldrT="[Texto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rtl="0"/>
          <a:r>
            <a:rPr lang="es-MX" sz="1400" b="0" dirty="0">
              <a:latin typeface="Helvetica"/>
              <a:cs typeface="Helvetica"/>
            </a:rPr>
            <a:t>Continuación </a:t>
          </a:r>
          <a:r>
            <a:rPr lang="es-MX" sz="1400" dirty="0">
              <a:latin typeface="Helvetica"/>
              <a:cs typeface="Helvetica"/>
            </a:rPr>
            <a:t>trabajo en Guía de análisis</a:t>
          </a:r>
          <a:endParaRPr lang="es-MX" sz="1400" dirty="0"/>
        </a:p>
        <a:p>
          <a:r>
            <a:rPr lang="es-MX" sz="1400" dirty="0">
              <a:latin typeface="Helvetica"/>
              <a:cs typeface="Helvetica"/>
            </a:rPr>
            <a:t>(45 min)</a:t>
          </a:r>
        </a:p>
      </dgm:t>
    </dgm:pt>
    <dgm:pt modelId="{00863388-86E9-FD4A-81E9-81DEED779742}" type="parTrans" cxnId="{5E30A739-EDBA-0543-BFD3-E9E8ADF7EF9C}">
      <dgm:prSet/>
      <dgm:spPr/>
      <dgm:t>
        <a:bodyPr/>
        <a:lstStyle/>
        <a:p>
          <a:endParaRPr lang="es-MX" sz="1400">
            <a:latin typeface="Helvetica" pitchFamily="2" charset="0"/>
          </a:endParaRPr>
        </a:p>
      </dgm:t>
    </dgm:pt>
    <dgm:pt modelId="{8AC6FDDA-6AAB-6D46-AC78-C5D5C506C86B}" type="sibTrans" cxnId="{5E30A739-EDBA-0543-BFD3-E9E8ADF7EF9C}">
      <dgm:prSet custT="1"/>
      <dgm:spPr/>
      <dgm:t>
        <a:bodyPr/>
        <a:lstStyle/>
        <a:p>
          <a:endParaRPr lang="es-MX" sz="1400">
            <a:latin typeface="Helvetica" pitchFamily="2" charset="0"/>
          </a:endParaRPr>
        </a:p>
      </dgm:t>
    </dgm:pt>
    <dgm:pt modelId="{6A115226-BFC6-BB40-B85C-8C0D41EFE808}">
      <dgm:prSet phldrT="[Texto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rtl="0"/>
          <a:r>
            <a:rPr lang="es-MX" sz="1400" dirty="0">
              <a:latin typeface="Helvetica"/>
              <a:cs typeface="Helvetica"/>
            </a:rPr>
            <a:t>Agenda de próximos encuentros</a:t>
          </a:r>
        </a:p>
        <a:p>
          <a:r>
            <a:rPr lang="es-MX" sz="1400" dirty="0">
              <a:latin typeface="Helvetica"/>
              <a:cs typeface="Helvetica"/>
            </a:rPr>
            <a:t>(20 min)</a:t>
          </a:r>
        </a:p>
      </dgm:t>
    </dgm:pt>
    <dgm:pt modelId="{925519C0-DA5D-4B4C-8D7F-8916595B6429}" type="parTrans" cxnId="{DC159B19-3FB8-AC40-8DBC-C56A6B10330B}">
      <dgm:prSet/>
      <dgm:spPr/>
      <dgm:t>
        <a:bodyPr/>
        <a:lstStyle/>
        <a:p>
          <a:endParaRPr lang="es-MX" sz="1400">
            <a:latin typeface="Helvetica" pitchFamily="2" charset="0"/>
          </a:endParaRPr>
        </a:p>
      </dgm:t>
    </dgm:pt>
    <dgm:pt modelId="{E9EBFB6E-CFEE-DD45-AD9E-5C481A8D0399}" type="sibTrans" cxnId="{DC159B19-3FB8-AC40-8DBC-C56A6B10330B}">
      <dgm:prSet custT="1"/>
      <dgm:spPr/>
      <dgm:t>
        <a:bodyPr/>
        <a:lstStyle/>
        <a:p>
          <a:endParaRPr lang="es-MX" sz="1400">
            <a:latin typeface="Helvetica" pitchFamily="2" charset="0"/>
          </a:endParaRPr>
        </a:p>
      </dgm:t>
    </dgm:pt>
    <dgm:pt modelId="{12E3E011-7663-F24E-839D-72048A660336}">
      <dgm:prSet phldrT="[Texto]" custT="1"/>
      <dgm:spPr/>
      <dgm:t>
        <a:bodyPr/>
        <a:lstStyle/>
        <a:p>
          <a:r>
            <a:rPr lang="es-MX" sz="1400" dirty="0">
              <a:latin typeface="Helvetica"/>
              <a:cs typeface="Helvetica"/>
            </a:rPr>
            <a:t>Compromisos</a:t>
          </a:r>
        </a:p>
        <a:p>
          <a:r>
            <a:rPr lang="es-MX" sz="1400" dirty="0">
              <a:latin typeface="Helvetica"/>
              <a:cs typeface="Helvetica"/>
            </a:rPr>
            <a:t>(15 min)</a:t>
          </a:r>
        </a:p>
      </dgm:t>
    </dgm:pt>
    <dgm:pt modelId="{B3AA244D-61F2-0841-A390-4F3EF4ABEA60}" type="parTrans" cxnId="{4FA4681D-7906-554F-9235-FAF060C590D4}">
      <dgm:prSet/>
      <dgm:spPr/>
      <dgm:t>
        <a:bodyPr/>
        <a:lstStyle/>
        <a:p>
          <a:endParaRPr lang="es-MX" sz="1400">
            <a:latin typeface="Helvetica" pitchFamily="2" charset="0"/>
          </a:endParaRPr>
        </a:p>
      </dgm:t>
    </dgm:pt>
    <dgm:pt modelId="{0C96365F-E675-9B49-A6F2-C1D4D5DB97D3}" type="sibTrans" cxnId="{4FA4681D-7906-554F-9235-FAF060C590D4}">
      <dgm:prSet/>
      <dgm:spPr/>
      <dgm:t>
        <a:bodyPr/>
        <a:lstStyle/>
        <a:p>
          <a:endParaRPr lang="es-MX" sz="1400">
            <a:latin typeface="Helvetica" pitchFamily="2" charset="0"/>
          </a:endParaRPr>
        </a:p>
      </dgm:t>
    </dgm:pt>
    <dgm:pt modelId="{81CA142E-D241-7F45-B84B-8EC0514A2B75}">
      <dgm:prSet phldrT="[Texto]" custT="1"/>
      <dgm:spPr/>
      <dgm:t>
        <a:bodyPr/>
        <a:lstStyle/>
        <a:p>
          <a:r>
            <a:rPr lang="es-MX" sz="1400" dirty="0">
              <a:latin typeface="Helvetica"/>
              <a:cs typeface="Helvetica"/>
            </a:rPr>
            <a:t>Pausa </a:t>
          </a:r>
        </a:p>
        <a:p>
          <a:r>
            <a:rPr lang="es-MX" sz="1400" dirty="0">
              <a:latin typeface="Helvetica"/>
              <a:cs typeface="Helvetica"/>
            </a:rPr>
            <a:t>(20 min)</a:t>
          </a:r>
        </a:p>
      </dgm:t>
    </dgm:pt>
    <dgm:pt modelId="{5B3AC37D-B35A-7D46-9F82-1905DD10C0E7}" type="parTrans" cxnId="{7EABA947-BE26-6B4A-9EF3-DA1448298ADB}">
      <dgm:prSet/>
      <dgm:spPr/>
      <dgm:t>
        <a:bodyPr/>
        <a:lstStyle/>
        <a:p>
          <a:endParaRPr lang="es-MX" sz="1400">
            <a:latin typeface="Helvetica" pitchFamily="2" charset="0"/>
          </a:endParaRPr>
        </a:p>
      </dgm:t>
    </dgm:pt>
    <dgm:pt modelId="{4CFBB056-5143-954C-90EB-BE01E21F8657}" type="sibTrans" cxnId="{7EABA947-BE26-6B4A-9EF3-DA1448298ADB}">
      <dgm:prSet custT="1"/>
      <dgm:spPr/>
      <dgm:t>
        <a:bodyPr/>
        <a:lstStyle/>
        <a:p>
          <a:endParaRPr lang="es-MX" sz="1400">
            <a:latin typeface="Helvetica" pitchFamily="2" charset="0"/>
          </a:endParaRPr>
        </a:p>
      </dgm:t>
    </dgm:pt>
    <dgm:pt modelId="{1EE173DF-EEC9-479F-8579-CABFAD7E8C46}">
      <dgm:prSet phldr="0"/>
      <dgm:spPr/>
      <dgm:t>
        <a:bodyPr/>
        <a:lstStyle/>
        <a:p>
          <a:pPr rtl="0"/>
          <a:r>
            <a:rPr lang="es-ES" sz="1400" b="0" i="0" dirty="0">
              <a:latin typeface="Helvetica"/>
              <a:cs typeface="Helvetica"/>
            </a:rPr>
            <a:t>Estrategia de </a:t>
          </a:r>
          <a:r>
            <a:rPr lang="es-ES" sz="1400" b="0" dirty="0">
              <a:latin typeface="Helvetica"/>
              <a:cs typeface="Helvetica"/>
            </a:rPr>
            <a:t>cartografía educativa</a:t>
          </a:r>
          <a:r>
            <a:rPr lang="es-ES" sz="1400" b="1" i="0" dirty="0">
              <a:latin typeface="Helvetica"/>
              <a:cs typeface="Helvetica"/>
            </a:rPr>
            <a:t> </a:t>
          </a:r>
          <a:r>
            <a:rPr lang="es-ES" sz="1400" b="0" i="0" dirty="0">
              <a:latin typeface="Helvetica"/>
              <a:cs typeface="Helvetica"/>
            </a:rPr>
            <a:t>(70 min)</a:t>
          </a:r>
          <a:endParaRPr lang="es-ES" dirty="0"/>
        </a:p>
      </dgm:t>
    </dgm:pt>
    <dgm:pt modelId="{633E23A4-3671-46A7-BA1F-FF637EF82CDA}" type="parTrans" cxnId="{BA8FE3FF-EEC5-40A0-A3D3-115FD14E163C}">
      <dgm:prSet/>
      <dgm:spPr/>
    </dgm:pt>
    <dgm:pt modelId="{708713BD-B4DA-4C21-9DF6-328B126F7F7D}" type="sibTrans" cxnId="{BA8FE3FF-EEC5-40A0-A3D3-115FD14E163C}">
      <dgm:prSet/>
      <dgm:spPr/>
      <dgm:t>
        <a:bodyPr/>
        <a:lstStyle/>
        <a:p>
          <a:endParaRPr lang="es-ES"/>
        </a:p>
      </dgm:t>
    </dgm:pt>
    <dgm:pt modelId="{7D964E8B-002A-234D-85D9-B773D5E2A8E5}" type="pres">
      <dgm:prSet presAssocID="{898EAB00-B9F4-DE47-8B1F-BBBE6671B803}" presName="Name0" presStyleCnt="0">
        <dgm:presLayoutVars>
          <dgm:dir/>
          <dgm:resizeHandles val="exact"/>
        </dgm:presLayoutVars>
      </dgm:prSet>
      <dgm:spPr/>
    </dgm:pt>
    <dgm:pt modelId="{1935CD76-B401-884A-A432-82A161C5872C}" type="pres">
      <dgm:prSet presAssocID="{D372D1F8-9C95-3C45-984B-4189E1FFEAB3}" presName="node" presStyleLbl="node1" presStyleIdx="0" presStyleCnt="7">
        <dgm:presLayoutVars>
          <dgm:bulletEnabled val="1"/>
        </dgm:presLayoutVars>
      </dgm:prSet>
      <dgm:spPr/>
    </dgm:pt>
    <dgm:pt modelId="{172FD3ED-933F-8342-A094-D4C04CE0C48B}" type="pres">
      <dgm:prSet presAssocID="{254F068C-CDD8-C64B-882D-80C70B74E8E7}" presName="sibTrans" presStyleLbl="sibTrans1D1" presStyleIdx="0" presStyleCnt="6"/>
      <dgm:spPr/>
    </dgm:pt>
    <dgm:pt modelId="{942B1D67-8233-C747-8426-BA6955FC80A0}" type="pres">
      <dgm:prSet presAssocID="{254F068C-CDD8-C64B-882D-80C70B74E8E7}" presName="connectorText" presStyleLbl="sibTrans1D1" presStyleIdx="0" presStyleCnt="6"/>
      <dgm:spPr/>
    </dgm:pt>
    <dgm:pt modelId="{4F6E50CB-A24B-4CD0-B532-B63E6048D593}" type="pres">
      <dgm:prSet presAssocID="{1EE173DF-EEC9-479F-8579-CABFAD7E8C46}" presName="node" presStyleLbl="node1" presStyleIdx="1" presStyleCnt="7">
        <dgm:presLayoutVars>
          <dgm:bulletEnabled val="1"/>
        </dgm:presLayoutVars>
      </dgm:prSet>
      <dgm:spPr/>
    </dgm:pt>
    <dgm:pt modelId="{F8BAA037-B210-4BB7-BBB9-CDA1B5FB7558}" type="pres">
      <dgm:prSet presAssocID="{708713BD-B4DA-4C21-9DF6-328B126F7F7D}" presName="sibTrans" presStyleLbl="sibTrans1D1" presStyleIdx="1" presStyleCnt="6"/>
      <dgm:spPr/>
    </dgm:pt>
    <dgm:pt modelId="{AC452DB3-A9BC-467D-A39E-C6E83DFC5006}" type="pres">
      <dgm:prSet presAssocID="{708713BD-B4DA-4C21-9DF6-328B126F7F7D}" presName="connectorText" presStyleLbl="sibTrans1D1" presStyleIdx="1" presStyleCnt="6"/>
      <dgm:spPr/>
    </dgm:pt>
    <dgm:pt modelId="{02E86F16-422F-1F4B-AB97-E6E2E7BF9438}" type="pres">
      <dgm:prSet presAssocID="{6DB4F0B9-6734-4A42-A20B-F0246B55EBB6}" presName="node" presStyleLbl="node1" presStyleIdx="2" presStyleCnt="7">
        <dgm:presLayoutVars>
          <dgm:bulletEnabled val="1"/>
        </dgm:presLayoutVars>
      </dgm:prSet>
      <dgm:spPr/>
    </dgm:pt>
    <dgm:pt modelId="{5F460F33-3D32-6E4A-B315-32C75F752A20}" type="pres">
      <dgm:prSet presAssocID="{5847813B-A3E1-E04C-84BC-38E0D9B2B46A}" presName="sibTrans" presStyleLbl="sibTrans1D1" presStyleIdx="2" presStyleCnt="6"/>
      <dgm:spPr/>
    </dgm:pt>
    <dgm:pt modelId="{0702341F-E72F-F046-B0BC-54B4918F3AB5}" type="pres">
      <dgm:prSet presAssocID="{5847813B-A3E1-E04C-84BC-38E0D9B2B46A}" presName="connectorText" presStyleLbl="sibTrans1D1" presStyleIdx="2" presStyleCnt="6"/>
      <dgm:spPr/>
    </dgm:pt>
    <dgm:pt modelId="{6ADAF94C-1A85-0449-9E26-6316D8B4043F}" type="pres">
      <dgm:prSet presAssocID="{81CA142E-D241-7F45-B84B-8EC0514A2B75}" presName="node" presStyleLbl="node1" presStyleIdx="3" presStyleCnt="7">
        <dgm:presLayoutVars>
          <dgm:bulletEnabled val="1"/>
        </dgm:presLayoutVars>
      </dgm:prSet>
      <dgm:spPr/>
    </dgm:pt>
    <dgm:pt modelId="{113E160D-682E-154E-BF60-255AAC8EE907}" type="pres">
      <dgm:prSet presAssocID="{4CFBB056-5143-954C-90EB-BE01E21F8657}" presName="sibTrans" presStyleLbl="sibTrans1D1" presStyleIdx="3" presStyleCnt="6"/>
      <dgm:spPr/>
    </dgm:pt>
    <dgm:pt modelId="{BFBC249B-FAE9-DE44-9BCE-A539F3A40BC8}" type="pres">
      <dgm:prSet presAssocID="{4CFBB056-5143-954C-90EB-BE01E21F8657}" presName="connectorText" presStyleLbl="sibTrans1D1" presStyleIdx="3" presStyleCnt="6"/>
      <dgm:spPr/>
    </dgm:pt>
    <dgm:pt modelId="{CDA459AC-E685-7043-943D-442713EC9C5C}" type="pres">
      <dgm:prSet presAssocID="{2CCEA170-508B-4646-952A-B9EBDE4DCEF0}" presName="node" presStyleLbl="node1" presStyleIdx="4" presStyleCnt="7">
        <dgm:presLayoutVars>
          <dgm:bulletEnabled val="1"/>
        </dgm:presLayoutVars>
      </dgm:prSet>
      <dgm:spPr/>
    </dgm:pt>
    <dgm:pt modelId="{68F273AF-A4BF-8C4B-A65C-BA397B534681}" type="pres">
      <dgm:prSet presAssocID="{8AC6FDDA-6AAB-6D46-AC78-C5D5C506C86B}" presName="sibTrans" presStyleLbl="sibTrans1D1" presStyleIdx="4" presStyleCnt="6"/>
      <dgm:spPr/>
    </dgm:pt>
    <dgm:pt modelId="{23343471-5FCA-F149-BB8C-383B824AC560}" type="pres">
      <dgm:prSet presAssocID="{8AC6FDDA-6AAB-6D46-AC78-C5D5C506C86B}" presName="connectorText" presStyleLbl="sibTrans1D1" presStyleIdx="4" presStyleCnt="6"/>
      <dgm:spPr/>
    </dgm:pt>
    <dgm:pt modelId="{14CA0D34-B50D-354A-AE8D-5DF0E528EA3B}" type="pres">
      <dgm:prSet presAssocID="{6A115226-BFC6-BB40-B85C-8C0D41EFE808}" presName="node" presStyleLbl="node1" presStyleIdx="5" presStyleCnt="7">
        <dgm:presLayoutVars>
          <dgm:bulletEnabled val="1"/>
        </dgm:presLayoutVars>
      </dgm:prSet>
      <dgm:spPr/>
    </dgm:pt>
    <dgm:pt modelId="{99D84FA1-0555-D946-93EA-670350AE1D94}" type="pres">
      <dgm:prSet presAssocID="{E9EBFB6E-CFEE-DD45-AD9E-5C481A8D0399}" presName="sibTrans" presStyleLbl="sibTrans1D1" presStyleIdx="5" presStyleCnt="6"/>
      <dgm:spPr/>
    </dgm:pt>
    <dgm:pt modelId="{89863C47-1C56-A146-AD7C-5CE657A6FE6F}" type="pres">
      <dgm:prSet presAssocID="{E9EBFB6E-CFEE-DD45-AD9E-5C481A8D0399}" presName="connectorText" presStyleLbl="sibTrans1D1" presStyleIdx="5" presStyleCnt="6"/>
      <dgm:spPr/>
    </dgm:pt>
    <dgm:pt modelId="{9445900F-3FA3-2445-B046-6C0ACBB8C5D5}" type="pres">
      <dgm:prSet presAssocID="{12E3E011-7663-F24E-839D-72048A660336}" presName="node" presStyleLbl="node1" presStyleIdx="6" presStyleCnt="7">
        <dgm:presLayoutVars>
          <dgm:bulletEnabled val="1"/>
        </dgm:presLayoutVars>
      </dgm:prSet>
      <dgm:spPr/>
    </dgm:pt>
  </dgm:ptLst>
  <dgm:cxnLst>
    <dgm:cxn modelId="{DE12CA02-2E17-436E-A83D-AA3D887CD946}" type="presOf" srcId="{8AC6FDDA-6AAB-6D46-AC78-C5D5C506C86B}" destId="{68F273AF-A4BF-8C4B-A65C-BA397B534681}" srcOrd="0" destOrd="0" presId="urn:microsoft.com/office/officeart/2005/8/layout/bProcess3"/>
    <dgm:cxn modelId="{9694E205-83F6-AB41-87CA-E6288F2D5191}" srcId="{898EAB00-B9F4-DE47-8B1F-BBBE6671B803}" destId="{D372D1F8-9C95-3C45-984B-4189E1FFEAB3}" srcOrd="0" destOrd="0" parTransId="{B5227D2A-7A88-A94C-9E29-04A04A36EDCF}" sibTransId="{254F068C-CDD8-C64B-882D-80C70B74E8E7}"/>
    <dgm:cxn modelId="{FC663F0A-89EB-4E80-BD81-06206513A0FB}" type="presOf" srcId="{5847813B-A3E1-E04C-84BC-38E0D9B2B46A}" destId="{0702341F-E72F-F046-B0BC-54B4918F3AB5}" srcOrd="1" destOrd="0" presId="urn:microsoft.com/office/officeart/2005/8/layout/bProcess3"/>
    <dgm:cxn modelId="{DC159B19-3FB8-AC40-8DBC-C56A6B10330B}" srcId="{898EAB00-B9F4-DE47-8B1F-BBBE6671B803}" destId="{6A115226-BFC6-BB40-B85C-8C0D41EFE808}" srcOrd="5" destOrd="0" parTransId="{925519C0-DA5D-4B4C-8D7F-8916595B6429}" sibTransId="{E9EBFB6E-CFEE-DD45-AD9E-5C481A8D0399}"/>
    <dgm:cxn modelId="{415CF41C-ADFB-4580-B86F-7D72BFAFD3D6}" type="presOf" srcId="{E9EBFB6E-CFEE-DD45-AD9E-5C481A8D0399}" destId="{99D84FA1-0555-D946-93EA-670350AE1D94}" srcOrd="0" destOrd="0" presId="urn:microsoft.com/office/officeart/2005/8/layout/bProcess3"/>
    <dgm:cxn modelId="{4FA4681D-7906-554F-9235-FAF060C590D4}" srcId="{898EAB00-B9F4-DE47-8B1F-BBBE6671B803}" destId="{12E3E011-7663-F24E-839D-72048A660336}" srcOrd="6" destOrd="0" parTransId="{B3AA244D-61F2-0841-A390-4F3EF4ABEA60}" sibTransId="{0C96365F-E675-9B49-A6F2-C1D4D5DB97D3}"/>
    <dgm:cxn modelId="{B4466D31-BC26-4A62-813D-31C970491B6B}" type="presOf" srcId="{254F068C-CDD8-C64B-882D-80C70B74E8E7}" destId="{172FD3ED-933F-8342-A094-D4C04CE0C48B}" srcOrd="0" destOrd="0" presId="urn:microsoft.com/office/officeart/2005/8/layout/bProcess3"/>
    <dgm:cxn modelId="{5E30A739-EDBA-0543-BFD3-E9E8ADF7EF9C}" srcId="{898EAB00-B9F4-DE47-8B1F-BBBE6671B803}" destId="{2CCEA170-508B-4646-952A-B9EBDE4DCEF0}" srcOrd="4" destOrd="0" parTransId="{00863388-86E9-FD4A-81E9-81DEED779742}" sibTransId="{8AC6FDDA-6AAB-6D46-AC78-C5D5C506C86B}"/>
    <dgm:cxn modelId="{291DBE5D-C507-40FE-A0F4-F15B1699790D}" type="presOf" srcId="{708713BD-B4DA-4C21-9DF6-328B126F7F7D}" destId="{F8BAA037-B210-4BB7-BBB9-CDA1B5FB7558}" srcOrd="0" destOrd="0" presId="urn:microsoft.com/office/officeart/2005/8/layout/bProcess3"/>
    <dgm:cxn modelId="{4458015E-E7F6-4990-AA02-7D851C39D447}" type="presOf" srcId="{254F068C-CDD8-C64B-882D-80C70B74E8E7}" destId="{942B1D67-8233-C747-8426-BA6955FC80A0}" srcOrd="1" destOrd="0" presId="urn:microsoft.com/office/officeart/2005/8/layout/bProcess3"/>
    <dgm:cxn modelId="{821D7E5F-AFF7-4CE8-81B2-0B59C3365293}" type="presOf" srcId="{8AC6FDDA-6AAB-6D46-AC78-C5D5C506C86B}" destId="{23343471-5FCA-F149-BB8C-383B824AC560}" srcOrd="1" destOrd="0" presId="urn:microsoft.com/office/officeart/2005/8/layout/bProcess3"/>
    <dgm:cxn modelId="{92DA4660-BF0A-42EE-9DB6-87605E70FC6D}" type="presOf" srcId="{1EE173DF-EEC9-479F-8579-CABFAD7E8C46}" destId="{4F6E50CB-A24B-4CD0-B532-B63E6048D593}" srcOrd="0" destOrd="0" presId="urn:microsoft.com/office/officeart/2005/8/layout/bProcess3"/>
    <dgm:cxn modelId="{7EABA947-BE26-6B4A-9EF3-DA1448298ADB}" srcId="{898EAB00-B9F4-DE47-8B1F-BBBE6671B803}" destId="{81CA142E-D241-7F45-B84B-8EC0514A2B75}" srcOrd="3" destOrd="0" parTransId="{5B3AC37D-B35A-7D46-9F82-1905DD10C0E7}" sibTransId="{4CFBB056-5143-954C-90EB-BE01E21F8657}"/>
    <dgm:cxn modelId="{2A2AFB53-F057-4A61-8E4F-A3146BE89C6B}" type="presOf" srcId="{4CFBB056-5143-954C-90EB-BE01E21F8657}" destId="{BFBC249B-FAE9-DE44-9BCE-A539F3A40BC8}" srcOrd="1" destOrd="0" presId="urn:microsoft.com/office/officeart/2005/8/layout/bProcess3"/>
    <dgm:cxn modelId="{BA95EF56-C64B-4B2A-9CEA-70682C72CCC8}" type="presOf" srcId="{6DB4F0B9-6734-4A42-A20B-F0246B55EBB6}" destId="{02E86F16-422F-1F4B-AB97-E6E2E7BF9438}" srcOrd="0" destOrd="0" presId="urn:microsoft.com/office/officeart/2005/8/layout/bProcess3"/>
    <dgm:cxn modelId="{E233E698-A08C-9642-AC04-E793B26C17C4}" type="presOf" srcId="{898EAB00-B9F4-DE47-8B1F-BBBE6671B803}" destId="{7D964E8B-002A-234D-85D9-B773D5E2A8E5}" srcOrd="0" destOrd="0" presId="urn:microsoft.com/office/officeart/2005/8/layout/bProcess3"/>
    <dgm:cxn modelId="{066AAAAC-A31F-4709-B3BD-90637897E542}" type="presOf" srcId="{12E3E011-7663-F24E-839D-72048A660336}" destId="{9445900F-3FA3-2445-B046-6C0ACBB8C5D5}" srcOrd="0" destOrd="0" presId="urn:microsoft.com/office/officeart/2005/8/layout/bProcess3"/>
    <dgm:cxn modelId="{C9574CC3-E227-491C-8812-BE9DED024EF8}" type="presOf" srcId="{E9EBFB6E-CFEE-DD45-AD9E-5C481A8D0399}" destId="{89863C47-1C56-A146-AD7C-5CE657A6FE6F}" srcOrd="1" destOrd="0" presId="urn:microsoft.com/office/officeart/2005/8/layout/bProcess3"/>
    <dgm:cxn modelId="{20753AD3-CD81-4E49-A1FD-A81133D9A6FB}" type="presOf" srcId="{6A115226-BFC6-BB40-B85C-8C0D41EFE808}" destId="{14CA0D34-B50D-354A-AE8D-5DF0E528EA3B}" srcOrd="0" destOrd="0" presId="urn:microsoft.com/office/officeart/2005/8/layout/bProcess3"/>
    <dgm:cxn modelId="{02075DDA-40A8-4B92-9B1C-17B3195DF679}" type="presOf" srcId="{708713BD-B4DA-4C21-9DF6-328B126F7F7D}" destId="{AC452DB3-A9BC-467D-A39E-C6E83DFC5006}" srcOrd="1" destOrd="0" presId="urn:microsoft.com/office/officeart/2005/8/layout/bProcess3"/>
    <dgm:cxn modelId="{33810EE0-70E6-49C0-9FB4-F6434F6BDCA0}" type="presOf" srcId="{81CA142E-D241-7F45-B84B-8EC0514A2B75}" destId="{6ADAF94C-1A85-0449-9E26-6316D8B4043F}" srcOrd="0" destOrd="0" presId="urn:microsoft.com/office/officeart/2005/8/layout/bProcess3"/>
    <dgm:cxn modelId="{35ADB5F4-9D13-674D-B4F7-1B87094FB923}" srcId="{898EAB00-B9F4-DE47-8B1F-BBBE6671B803}" destId="{6DB4F0B9-6734-4A42-A20B-F0246B55EBB6}" srcOrd="2" destOrd="0" parTransId="{F14E4159-DF03-B84A-9B8C-36146BA8DE2F}" sibTransId="{5847813B-A3E1-E04C-84BC-38E0D9B2B46A}"/>
    <dgm:cxn modelId="{51E328FB-3998-4E08-9F9B-111413C2ADA1}" type="presOf" srcId="{D372D1F8-9C95-3C45-984B-4189E1FFEAB3}" destId="{1935CD76-B401-884A-A432-82A161C5872C}" srcOrd="0" destOrd="0" presId="urn:microsoft.com/office/officeart/2005/8/layout/bProcess3"/>
    <dgm:cxn modelId="{A9327DFC-B6C0-46B6-BAAF-8B8615985476}" type="presOf" srcId="{4CFBB056-5143-954C-90EB-BE01E21F8657}" destId="{113E160D-682E-154E-BF60-255AAC8EE907}" srcOrd="0" destOrd="0" presId="urn:microsoft.com/office/officeart/2005/8/layout/bProcess3"/>
    <dgm:cxn modelId="{FC7753FD-6A1A-4014-8BFA-1F1FD4945397}" type="presOf" srcId="{2CCEA170-508B-4646-952A-B9EBDE4DCEF0}" destId="{CDA459AC-E685-7043-943D-442713EC9C5C}" srcOrd="0" destOrd="0" presId="urn:microsoft.com/office/officeart/2005/8/layout/bProcess3"/>
    <dgm:cxn modelId="{0534D3FF-1DFB-4A3C-8DE6-6A8FDDC5AA4A}" type="presOf" srcId="{5847813B-A3E1-E04C-84BC-38E0D9B2B46A}" destId="{5F460F33-3D32-6E4A-B315-32C75F752A20}" srcOrd="0" destOrd="0" presId="urn:microsoft.com/office/officeart/2005/8/layout/bProcess3"/>
    <dgm:cxn modelId="{BA8FE3FF-EEC5-40A0-A3D3-115FD14E163C}" srcId="{898EAB00-B9F4-DE47-8B1F-BBBE6671B803}" destId="{1EE173DF-EEC9-479F-8579-CABFAD7E8C46}" srcOrd="1" destOrd="0" parTransId="{633E23A4-3671-46A7-BA1F-FF637EF82CDA}" sibTransId="{708713BD-B4DA-4C21-9DF6-328B126F7F7D}"/>
    <dgm:cxn modelId="{2648400F-C279-4DA0-8FDB-D448C64F6BC3}" type="presParOf" srcId="{7D964E8B-002A-234D-85D9-B773D5E2A8E5}" destId="{1935CD76-B401-884A-A432-82A161C5872C}" srcOrd="0" destOrd="0" presId="urn:microsoft.com/office/officeart/2005/8/layout/bProcess3"/>
    <dgm:cxn modelId="{B0635A04-FC66-4D55-B0EC-1649CB3F1A86}" type="presParOf" srcId="{7D964E8B-002A-234D-85D9-B773D5E2A8E5}" destId="{172FD3ED-933F-8342-A094-D4C04CE0C48B}" srcOrd="1" destOrd="0" presId="urn:microsoft.com/office/officeart/2005/8/layout/bProcess3"/>
    <dgm:cxn modelId="{60DEE9F0-24E3-4AEB-8972-354D229B6A6A}" type="presParOf" srcId="{172FD3ED-933F-8342-A094-D4C04CE0C48B}" destId="{942B1D67-8233-C747-8426-BA6955FC80A0}" srcOrd="0" destOrd="0" presId="urn:microsoft.com/office/officeart/2005/8/layout/bProcess3"/>
    <dgm:cxn modelId="{F0851101-570B-4C05-9023-5F13273E4A3D}" type="presParOf" srcId="{7D964E8B-002A-234D-85D9-B773D5E2A8E5}" destId="{4F6E50CB-A24B-4CD0-B532-B63E6048D593}" srcOrd="2" destOrd="0" presId="urn:microsoft.com/office/officeart/2005/8/layout/bProcess3"/>
    <dgm:cxn modelId="{F9536B69-C310-4D6C-A520-3F2FC06AFE41}" type="presParOf" srcId="{7D964E8B-002A-234D-85D9-B773D5E2A8E5}" destId="{F8BAA037-B210-4BB7-BBB9-CDA1B5FB7558}" srcOrd="3" destOrd="0" presId="urn:microsoft.com/office/officeart/2005/8/layout/bProcess3"/>
    <dgm:cxn modelId="{15354447-55BA-4DD1-AA96-8C8CD86498A6}" type="presParOf" srcId="{F8BAA037-B210-4BB7-BBB9-CDA1B5FB7558}" destId="{AC452DB3-A9BC-467D-A39E-C6E83DFC5006}" srcOrd="0" destOrd="0" presId="urn:microsoft.com/office/officeart/2005/8/layout/bProcess3"/>
    <dgm:cxn modelId="{5901BBFB-D22C-4527-A3C4-F1EEB3B6E67D}" type="presParOf" srcId="{7D964E8B-002A-234D-85D9-B773D5E2A8E5}" destId="{02E86F16-422F-1F4B-AB97-E6E2E7BF9438}" srcOrd="4" destOrd="0" presId="urn:microsoft.com/office/officeart/2005/8/layout/bProcess3"/>
    <dgm:cxn modelId="{B6C251F1-5614-4F92-A752-B54918CF7DE1}" type="presParOf" srcId="{7D964E8B-002A-234D-85D9-B773D5E2A8E5}" destId="{5F460F33-3D32-6E4A-B315-32C75F752A20}" srcOrd="5" destOrd="0" presId="urn:microsoft.com/office/officeart/2005/8/layout/bProcess3"/>
    <dgm:cxn modelId="{5CDEA22A-E447-467C-9AAB-FEA41D6F7FC8}" type="presParOf" srcId="{5F460F33-3D32-6E4A-B315-32C75F752A20}" destId="{0702341F-E72F-F046-B0BC-54B4918F3AB5}" srcOrd="0" destOrd="0" presId="urn:microsoft.com/office/officeart/2005/8/layout/bProcess3"/>
    <dgm:cxn modelId="{32263313-DDB6-445E-B8AA-F1A758028DB3}" type="presParOf" srcId="{7D964E8B-002A-234D-85D9-B773D5E2A8E5}" destId="{6ADAF94C-1A85-0449-9E26-6316D8B4043F}" srcOrd="6" destOrd="0" presId="urn:microsoft.com/office/officeart/2005/8/layout/bProcess3"/>
    <dgm:cxn modelId="{57CA0439-0ECD-429F-B72D-360C64F89791}" type="presParOf" srcId="{7D964E8B-002A-234D-85D9-B773D5E2A8E5}" destId="{113E160D-682E-154E-BF60-255AAC8EE907}" srcOrd="7" destOrd="0" presId="urn:microsoft.com/office/officeart/2005/8/layout/bProcess3"/>
    <dgm:cxn modelId="{5F9382E9-E2A0-45F0-B434-2A48732DF617}" type="presParOf" srcId="{113E160D-682E-154E-BF60-255AAC8EE907}" destId="{BFBC249B-FAE9-DE44-9BCE-A539F3A40BC8}" srcOrd="0" destOrd="0" presId="urn:microsoft.com/office/officeart/2005/8/layout/bProcess3"/>
    <dgm:cxn modelId="{AE852BA1-A509-4788-BB72-7BDD93CA9D0F}" type="presParOf" srcId="{7D964E8B-002A-234D-85D9-B773D5E2A8E5}" destId="{CDA459AC-E685-7043-943D-442713EC9C5C}" srcOrd="8" destOrd="0" presId="urn:microsoft.com/office/officeart/2005/8/layout/bProcess3"/>
    <dgm:cxn modelId="{28C24524-E377-401C-8C23-6594C98B9EDB}" type="presParOf" srcId="{7D964E8B-002A-234D-85D9-B773D5E2A8E5}" destId="{68F273AF-A4BF-8C4B-A65C-BA397B534681}" srcOrd="9" destOrd="0" presId="urn:microsoft.com/office/officeart/2005/8/layout/bProcess3"/>
    <dgm:cxn modelId="{3D90191F-2F77-4E74-93B5-61D6C4B7C6EA}" type="presParOf" srcId="{68F273AF-A4BF-8C4B-A65C-BA397B534681}" destId="{23343471-5FCA-F149-BB8C-383B824AC560}" srcOrd="0" destOrd="0" presId="urn:microsoft.com/office/officeart/2005/8/layout/bProcess3"/>
    <dgm:cxn modelId="{ABF08953-4D0F-48A3-8755-EAB06E747C3A}" type="presParOf" srcId="{7D964E8B-002A-234D-85D9-B773D5E2A8E5}" destId="{14CA0D34-B50D-354A-AE8D-5DF0E528EA3B}" srcOrd="10" destOrd="0" presId="urn:microsoft.com/office/officeart/2005/8/layout/bProcess3"/>
    <dgm:cxn modelId="{72D1305F-07AD-40CE-A53C-3882F58D10B0}" type="presParOf" srcId="{7D964E8B-002A-234D-85D9-B773D5E2A8E5}" destId="{99D84FA1-0555-D946-93EA-670350AE1D94}" srcOrd="11" destOrd="0" presId="urn:microsoft.com/office/officeart/2005/8/layout/bProcess3"/>
    <dgm:cxn modelId="{A994B146-97AD-4537-B7C8-FE88F16784B2}" type="presParOf" srcId="{99D84FA1-0555-D946-93EA-670350AE1D94}" destId="{89863C47-1C56-A146-AD7C-5CE657A6FE6F}" srcOrd="0" destOrd="0" presId="urn:microsoft.com/office/officeart/2005/8/layout/bProcess3"/>
    <dgm:cxn modelId="{B4842524-4F4C-411A-AF11-6037EFD93767}" type="presParOf" srcId="{7D964E8B-002A-234D-85D9-B773D5E2A8E5}" destId="{9445900F-3FA3-2445-B046-6C0ACBB8C5D5}" srcOrd="12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2FD3ED-933F-8342-A094-D4C04CE0C48B}">
      <dsp:nvSpPr>
        <dsp:cNvPr id="0" name=""/>
        <dsp:cNvSpPr/>
      </dsp:nvSpPr>
      <dsp:spPr>
        <a:xfrm>
          <a:off x="2119612" y="803412"/>
          <a:ext cx="4568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56869" y="4572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400" kern="1200">
            <a:latin typeface="Helvetica" pitchFamily="2" charset="0"/>
          </a:endParaRPr>
        </a:p>
      </dsp:txBody>
      <dsp:txXfrm>
        <a:off x="2335860" y="846695"/>
        <a:ext cx="24373" cy="4874"/>
      </dsp:txXfrm>
    </dsp:sp>
    <dsp:sp modelId="{1935CD76-B401-884A-A432-82A161C5872C}">
      <dsp:nvSpPr>
        <dsp:cNvPr id="0" name=""/>
        <dsp:cNvSpPr/>
      </dsp:nvSpPr>
      <dsp:spPr>
        <a:xfrm>
          <a:off x="1978" y="213302"/>
          <a:ext cx="2119433" cy="127166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latin typeface="Helvetica"/>
              <a:cs typeface="Helvetica"/>
            </a:rPr>
            <a:t>Saludo, presentación de objetivos y de agenda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latin typeface="Helvetica"/>
              <a:cs typeface="Helvetica"/>
            </a:rPr>
            <a:t>(10 min)</a:t>
          </a:r>
        </a:p>
      </dsp:txBody>
      <dsp:txXfrm>
        <a:off x="1978" y="213302"/>
        <a:ext cx="2119433" cy="1271660"/>
      </dsp:txXfrm>
    </dsp:sp>
    <dsp:sp modelId="{F8BAA037-B210-4BB7-BBB9-CDA1B5FB7558}">
      <dsp:nvSpPr>
        <dsp:cNvPr id="0" name=""/>
        <dsp:cNvSpPr/>
      </dsp:nvSpPr>
      <dsp:spPr>
        <a:xfrm>
          <a:off x="4726515" y="803412"/>
          <a:ext cx="4568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56869" y="4572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4942763" y="846695"/>
        <a:ext cx="24373" cy="4874"/>
      </dsp:txXfrm>
    </dsp:sp>
    <dsp:sp modelId="{4F6E50CB-A24B-4CD0-B532-B63E6048D593}">
      <dsp:nvSpPr>
        <dsp:cNvPr id="0" name=""/>
        <dsp:cNvSpPr/>
      </dsp:nvSpPr>
      <dsp:spPr>
        <a:xfrm>
          <a:off x="2608881" y="213302"/>
          <a:ext cx="2119433" cy="127166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0" i="0" kern="1200" dirty="0">
              <a:latin typeface="Helvetica"/>
              <a:cs typeface="Helvetica"/>
            </a:rPr>
            <a:t>Estrategia de </a:t>
          </a:r>
          <a:r>
            <a:rPr lang="es-ES" sz="1900" b="0" kern="1200" dirty="0">
              <a:latin typeface="Helvetica"/>
              <a:cs typeface="Helvetica"/>
            </a:rPr>
            <a:t>cartografía educativa</a:t>
          </a:r>
          <a:r>
            <a:rPr lang="es-ES" sz="1900" b="1" i="0" kern="1200" dirty="0">
              <a:latin typeface="Helvetica"/>
              <a:cs typeface="Helvetica"/>
            </a:rPr>
            <a:t> </a:t>
          </a:r>
          <a:r>
            <a:rPr lang="es-ES" sz="1900" b="0" i="0" kern="1200" dirty="0">
              <a:latin typeface="Helvetica"/>
              <a:cs typeface="Helvetica"/>
            </a:rPr>
            <a:t>(70 min)</a:t>
          </a:r>
          <a:endParaRPr lang="es-ES" sz="1900" kern="1200" dirty="0"/>
        </a:p>
      </dsp:txBody>
      <dsp:txXfrm>
        <a:off x="2608881" y="213302"/>
        <a:ext cx="2119433" cy="1271660"/>
      </dsp:txXfrm>
    </dsp:sp>
    <dsp:sp modelId="{5F460F33-3D32-6E4A-B315-32C75F752A20}">
      <dsp:nvSpPr>
        <dsp:cNvPr id="0" name=""/>
        <dsp:cNvSpPr/>
      </dsp:nvSpPr>
      <dsp:spPr>
        <a:xfrm>
          <a:off x="7333418" y="803412"/>
          <a:ext cx="4568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56869" y="4572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400" kern="1200">
            <a:latin typeface="Helvetica" pitchFamily="2" charset="0"/>
          </a:endParaRPr>
        </a:p>
      </dsp:txBody>
      <dsp:txXfrm>
        <a:off x="7549666" y="846695"/>
        <a:ext cx="24373" cy="4874"/>
      </dsp:txXfrm>
    </dsp:sp>
    <dsp:sp modelId="{02E86F16-422F-1F4B-AB97-E6E2E7BF9438}">
      <dsp:nvSpPr>
        <dsp:cNvPr id="0" name=""/>
        <dsp:cNvSpPr/>
      </dsp:nvSpPr>
      <dsp:spPr>
        <a:xfrm>
          <a:off x="5215784" y="213302"/>
          <a:ext cx="2119433" cy="1271660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i="0" kern="1200" dirty="0">
              <a:latin typeface="Helvetica"/>
              <a:cs typeface="Helvetica"/>
            </a:rPr>
            <a:t>Dinamización del equipo gestor de la media</a:t>
          </a:r>
          <a:endParaRPr lang="es-ES" sz="1400" b="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i="0" kern="1200" dirty="0">
              <a:latin typeface="Helvetica"/>
              <a:cs typeface="Helvetica"/>
            </a:rPr>
            <a:t>(30 min)</a:t>
          </a:r>
          <a:endParaRPr lang="es-MX" sz="1400" kern="1200" dirty="0">
            <a:latin typeface="Helvetica"/>
            <a:cs typeface="Helvetica"/>
          </a:endParaRPr>
        </a:p>
      </dsp:txBody>
      <dsp:txXfrm>
        <a:off x="5215784" y="213302"/>
        <a:ext cx="2119433" cy="1271660"/>
      </dsp:txXfrm>
    </dsp:sp>
    <dsp:sp modelId="{113E160D-682E-154E-BF60-255AAC8EE907}">
      <dsp:nvSpPr>
        <dsp:cNvPr id="0" name=""/>
        <dsp:cNvSpPr/>
      </dsp:nvSpPr>
      <dsp:spPr>
        <a:xfrm>
          <a:off x="1061695" y="1483162"/>
          <a:ext cx="7820709" cy="456869"/>
        </a:xfrm>
        <a:custGeom>
          <a:avLst/>
          <a:gdLst/>
          <a:ahLst/>
          <a:cxnLst/>
          <a:rect l="0" t="0" r="0" b="0"/>
          <a:pathLst>
            <a:path>
              <a:moveTo>
                <a:pt x="7820709" y="0"/>
              </a:moveTo>
              <a:lnTo>
                <a:pt x="7820709" y="245534"/>
              </a:lnTo>
              <a:lnTo>
                <a:pt x="0" y="245534"/>
              </a:lnTo>
              <a:lnTo>
                <a:pt x="0" y="45686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400" kern="1200">
            <a:latin typeface="Helvetica" pitchFamily="2" charset="0"/>
          </a:endParaRPr>
        </a:p>
      </dsp:txBody>
      <dsp:txXfrm>
        <a:off x="4776152" y="1709160"/>
        <a:ext cx="391794" cy="4874"/>
      </dsp:txXfrm>
    </dsp:sp>
    <dsp:sp modelId="{6ADAF94C-1A85-0449-9E26-6316D8B4043F}">
      <dsp:nvSpPr>
        <dsp:cNvPr id="0" name=""/>
        <dsp:cNvSpPr/>
      </dsp:nvSpPr>
      <dsp:spPr>
        <a:xfrm>
          <a:off x="7822687" y="213302"/>
          <a:ext cx="2119433" cy="127166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latin typeface="Helvetica"/>
              <a:cs typeface="Helvetica"/>
            </a:rPr>
            <a:t>Pausa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latin typeface="Helvetica"/>
              <a:cs typeface="Helvetica"/>
            </a:rPr>
            <a:t>(20 min)</a:t>
          </a:r>
        </a:p>
      </dsp:txBody>
      <dsp:txXfrm>
        <a:off x="7822687" y="213302"/>
        <a:ext cx="2119433" cy="1271660"/>
      </dsp:txXfrm>
    </dsp:sp>
    <dsp:sp modelId="{68F273AF-A4BF-8C4B-A65C-BA397B534681}">
      <dsp:nvSpPr>
        <dsp:cNvPr id="0" name=""/>
        <dsp:cNvSpPr/>
      </dsp:nvSpPr>
      <dsp:spPr>
        <a:xfrm>
          <a:off x="2119612" y="2562542"/>
          <a:ext cx="4568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56869" y="4572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400" kern="1200">
            <a:latin typeface="Helvetica" pitchFamily="2" charset="0"/>
          </a:endParaRPr>
        </a:p>
      </dsp:txBody>
      <dsp:txXfrm>
        <a:off x="2335860" y="2605825"/>
        <a:ext cx="24373" cy="4874"/>
      </dsp:txXfrm>
    </dsp:sp>
    <dsp:sp modelId="{CDA459AC-E685-7043-943D-442713EC9C5C}">
      <dsp:nvSpPr>
        <dsp:cNvPr id="0" name=""/>
        <dsp:cNvSpPr/>
      </dsp:nvSpPr>
      <dsp:spPr>
        <a:xfrm>
          <a:off x="1978" y="1972432"/>
          <a:ext cx="2119433" cy="1271660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0" kern="1200" dirty="0">
              <a:latin typeface="Helvetica"/>
              <a:cs typeface="Helvetica"/>
            </a:rPr>
            <a:t>Continuación </a:t>
          </a:r>
          <a:r>
            <a:rPr lang="es-MX" sz="1400" kern="1200" dirty="0">
              <a:latin typeface="Helvetica"/>
              <a:cs typeface="Helvetica"/>
            </a:rPr>
            <a:t>trabajo en Guía de análisis</a:t>
          </a:r>
          <a:endParaRPr lang="es-MX" sz="140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latin typeface="Helvetica"/>
              <a:cs typeface="Helvetica"/>
            </a:rPr>
            <a:t>(45 min)</a:t>
          </a:r>
        </a:p>
      </dsp:txBody>
      <dsp:txXfrm>
        <a:off x="1978" y="1972432"/>
        <a:ext cx="2119433" cy="1271660"/>
      </dsp:txXfrm>
    </dsp:sp>
    <dsp:sp modelId="{99D84FA1-0555-D946-93EA-670350AE1D94}">
      <dsp:nvSpPr>
        <dsp:cNvPr id="0" name=""/>
        <dsp:cNvSpPr/>
      </dsp:nvSpPr>
      <dsp:spPr>
        <a:xfrm>
          <a:off x="4726515" y="2562542"/>
          <a:ext cx="4568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56869" y="4572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400" kern="1200">
            <a:latin typeface="Helvetica" pitchFamily="2" charset="0"/>
          </a:endParaRPr>
        </a:p>
      </dsp:txBody>
      <dsp:txXfrm>
        <a:off x="4942763" y="2605825"/>
        <a:ext cx="24373" cy="4874"/>
      </dsp:txXfrm>
    </dsp:sp>
    <dsp:sp modelId="{14CA0D34-B50D-354A-AE8D-5DF0E528EA3B}">
      <dsp:nvSpPr>
        <dsp:cNvPr id="0" name=""/>
        <dsp:cNvSpPr/>
      </dsp:nvSpPr>
      <dsp:spPr>
        <a:xfrm>
          <a:off x="2608881" y="1972432"/>
          <a:ext cx="2119433" cy="1271660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latin typeface="Helvetica"/>
              <a:cs typeface="Helvetica"/>
            </a:rPr>
            <a:t>Agenda de próximos encuentros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latin typeface="Helvetica"/>
              <a:cs typeface="Helvetica"/>
            </a:rPr>
            <a:t>(20 min)</a:t>
          </a:r>
        </a:p>
      </dsp:txBody>
      <dsp:txXfrm>
        <a:off x="2608881" y="1972432"/>
        <a:ext cx="2119433" cy="1271660"/>
      </dsp:txXfrm>
    </dsp:sp>
    <dsp:sp modelId="{9445900F-3FA3-2445-B046-6C0ACBB8C5D5}">
      <dsp:nvSpPr>
        <dsp:cNvPr id="0" name=""/>
        <dsp:cNvSpPr/>
      </dsp:nvSpPr>
      <dsp:spPr>
        <a:xfrm>
          <a:off x="5215784" y="1972432"/>
          <a:ext cx="2119433" cy="127166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latin typeface="Helvetica"/>
              <a:cs typeface="Helvetica"/>
            </a:rPr>
            <a:t>Compromisos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latin typeface="Helvetica"/>
              <a:cs typeface="Helvetica"/>
            </a:rPr>
            <a:t>(15 min)</a:t>
          </a:r>
        </a:p>
      </dsp:txBody>
      <dsp:txXfrm>
        <a:off x="5215784" y="1972432"/>
        <a:ext cx="2119433" cy="12716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163944-3F60-4C09-8668-A555D3D0D3C1}" type="datetimeFigureOut">
              <a:rPr lang="es-CO" smtClean="0"/>
              <a:t>29/07/2025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900CD3-24FA-46F6-89D4-4EFD86BD3BB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82166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00CD3-24FA-46F6-89D4-4EFD86BD3BB5}" type="slidenum">
              <a:rPr lang="es-CO" smtClean="0"/>
              <a:t>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12724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AEBD9B-D5BA-297E-6B01-9F6518486D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07EEBAF-291A-B9E6-07FC-6475E6D62E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5F42494-02F8-50FE-48D3-5184EB24C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9A374-2081-EC42-9D20-89556C894349}" type="datetimeFigureOut">
              <a:rPr lang="es-CO" smtClean="0"/>
              <a:t>29/07/2025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F43CB6-9C5B-2D00-E71F-9C66917BD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B18536-CF5E-467C-C5E7-F0C9C6579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FA4A4-17A8-7B46-A943-B786191F811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23186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E0C6C9-51B3-3206-27ED-94C44901E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CC79B5B-A274-03CA-0095-6738AA3E90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89E3B7-D1B6-6677-64C2-231648547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9A374-2081-EC42-9D20-89556C894349}" type="datetimeFigureOut">
              <a:rPr lang="es-CO" smtClean="0"/>
              <a:t>29/07/2025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0378A58-008D-7BB1-32BD-C698C3F39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14D974-13D4-BA7E-5119-D19F6D91B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FA4A4-17A8-7B46-A943-B786191F811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38198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5C1C4FF-B0AD-B6BE-D20E-62ADF7BC67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74D8A3F-C9E4-806A-5146-93B7145F1A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61A473C-F6D8-ACDC-E8E2-55C0E45A1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9A374-2081-EC42-9D20-89556C894349}" type="datetimeFigureOut">
              <a:rPr lang="es-CO" smtClean="0"/>
              <a:t>29/07/2025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19E7AE-1F68-4E57-32B5-BCA3A7689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99C5B45-B690-2A92-FB05-FCC021057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FA4A4-17A8-7B46-A943-B786191F811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148352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10097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7/29/2025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7557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8F9DB6-0C85-E7A8-7397-B70C33EE3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38C1923-A40A-E1C6-EB12-6789930CD3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564A821-1C85-80A9-D2A6-26785D8FB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9A374-2081-EC42-9D20-89556C894349}" type="datetimeFigureOut">
              <a:rPr lang="es-CO" smtClean="0"/>
              <a:t>29/07/2025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FDFB45F-5DF4-9CBA-1965-9A9BC248C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2D0888D-BC37-A181-EF59-F5B24316D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FA4A4-17A8-7B46-A943-B786191F811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4331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9CFE11-F776-9C04-E486-3AAC3BEE3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2B09BED-DA06-BC85-E27B-F710EE76E5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2044AB8-894B-C8AD-64E0-EE7E0DD2B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9A374-2081-EC42-9D20-89556C894349}" type="datetimeFigureOut">
              <a:rPr lang="es-CO" smtClean="0"/>
              <a:t>29/07/2025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63A8C37-622F-FD63-6629-8BE0BC307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8AF82D3-FDDD-0F17-8352-DBE7B44FE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FA4A4-17A8-7B46-A943-B786191F811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26937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99D3D4-D25F-9D00-8A88-43A51D06E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9DC9FC-6456-C838-5F1A-F09BA12979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C6C024D-A0E2-15F0-DF52-A898120DCD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B9B3A5E-73B5-33A3-764F-D86166F30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9A374-2081-EC42-9D20-89556C894349}" type="datetimeFigureOut">
              <a:rPr lang="es-CO" smtClean="0"/>
              <a:t>29/07/2025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1558FCD-F2DB-9838-BFFE-18C657FA1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C1C2670-E5D0-42F5-68D4-193F64C9A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FA4A4-17A8-7B46-A943-B786191F811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62717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C79635-E9E0-9A1F-9E36-6071856A0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64B0C90-FB01-5900-5AF0-FBE2CBBCB0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EB752E2-81A7-966B-0A34-C5BFB60DA2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C9A6AA0-A047-5984-E8D8-3513E58C85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A52BF12-0D36-81FD-4799-9123365620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5B6F83C-ECB2-02D8-5E25-897DAB03F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9A374-2081-EC42-9D20-89556C894349}" type="datetimeFigureOut">
              <a:rPr lang="es-CO" smtClean="0"/>
              <a:t>29/07/2025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2D268E8-39A5-C2AC-EB4D-7E6086E98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E087E96-702B-30E0-79B8-0EA11AEC9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FA4A4-17A8-7B46-A943-B786191F811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30736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EC8704-E8B3-A294-E589-8B6551913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065D09E-BD6E-DB4D-C12A-E72B1C29F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9A374-2081-EC42-9D20-89556C894349}" type="datetimeFigureOut">
              <a:rPr lang="es-CO" smtClean="0"/>
              <a:t>29/07/2025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C502C50-D0F8-E2BD-AF95-D6DC241F8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41FAFFB-8BE3-FB1C-D4A3-1B4466DA9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FA4A4-17A8-7B46-A943-B786191F811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656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DE228E7-07A0-A620-F5D0-CD56DD09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9A374-2081-EC42-9D20-89556C894349}" type="datetimeFigureOut">
              <a:rPr lang="es-CO" smtClean="0"/>
              <a:t>29/07/2025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436402C-DA43-7630-9AE9-E3AD8CF71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144A46-73E3-0557-2168-436ADD4A3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FA4A4-17A8-7B46-A943-B786191F811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26403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4211ED-BD20-978C-B683-E3B1BE7F5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8977E53-726D-ACD0-75C8-F79CC817F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0046D9A-E5D9-DE56-3A72-CDD4E932F9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F4EFEF1-26ED-0111-67EC-BE0A00C9F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9A374-2081-EC42-9D20-89556C894349}" type="datetimeFigureOut">
              <a:rPr lang="es-CO" smtClean="0"/>
              <a:t>29/07/2025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31D13A7-E2B4-9719-72F0-A4FB790A4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20DA282-214B-49EC-9841-35DE0472C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FA4A4-17A8-7B46-A943-B786191F811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89958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B49751-DBF5-7FD2-B6F5-1972056F9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A37AA8B-54D7-2096-C1EB-CA0092AC2D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63391D-E2FF-2CA6-37B7-7DC3BACF10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4D8419E-F121-E2D8-58EA-55CB605A1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9A374-2081-EC42-9D20-89556C894349}" type="datetimeFigureOut">
              <a:rPr lang="es-CO" smtClean="0"/>
              <a:t>29/07/2025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25D0E57-82D8-20B3-5CE2-EDB8DB8F7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9F894E-535A-755F-BCA0-CBD8FE98A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FA4A4-17A8-7B46-A943-B786191F811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63441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F4E95B8-394B-F4A6-2C2C-8033DE483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9B08576-712A-65F1-789C-5162C1C9B3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4B1D5C4-C411-E6CC-D32D-5F5CBB32A3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F9A374-2081-EC42-9D20-89556C894349}" type="datetimeFigureOut">
              <a:rPr lang="es-CO" smtClean="0"/>
              <a:t>29/07/2025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47DB84-5920-29F5-A272-E647886570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D4C609F-8435-8402-CD8B-E1C3D938A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B6FA4A4-17A8-7B46-A943-B786191F811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58200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google.com/url?sa=t&amp;rct=j&amp;q=&amp;esrc=s&amp;source=web&amp;cd=&amp;cad=rja&amp;uact=8&amp;ved=2ahUKEwj8w8j8gfOKAxW2RzABHayVJpwQFnoECBUQAQ&amp;url=https%3A%2F%2Fresultados.icfes.edu.co%2Fresultados-saber2016-web%2Fpages%2FpublicacionResultados%2Fagregados%2Fsaber11%2FconsultaAgregadosEstablecimiento.jsf&amp;usg=AOvVaw1KkAQEoMTqz0i_4SRO7exY&amp;opi=89978449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3CE2D5E-9229-78A9-A68A-3ECC0670D8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73380431-529B-E34B-A0D1-7606AA8F4033}"/>
              </a:ext>
            </a:extLst>
          </p:cNvPr>
          <p:cNvSpPr txBox="1">
            <a:spLocks/>
          </p:cNvSpPr>
          <p:nvPr/>
        </p:nvSpPr>
        <p:spPr>
          <a:xfrm>
            <a:off x="994030" y="589948"/>
            <a:ext cx="10338534" cy="23181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dirty="0">
                <a:solidFill>
                  <a:srgbClr val="0A5640"/>
                </a:solidFill>
                <a:latin typeface="Poppins"/>
                <a:cs typeface="Poppins"/>
              </a:rPr>
              <a:t>VISITA CENTRALIZADA </a:t>
            </a:r>
            <a:r>
              <a:rPr lang="es-ES" sz="4000" b="1" dirty="0">
                <a:solidFill>
                  <a:schemeClr val="accent6">
                    <a:lumMod val="75000"/>
                  </a:schemeClr>
                </a:solidFill>
                <a:latin typeface="Poppins"/>
                <a:cs typeface="Poppins"/>
              </a:rPr>
              <a:t>FORTALECIMIENTO DE LA EDUCACIÓN MEDIA EN ANTIOQUIA </a:t>
            </a:r>
          </a:p>
        </p:txBody>
      </p:sp>
    </p:spTree>
    <p:extLst>
      <p:ext uri="{BB962C8B-B14F-4D97-AF65-F5344CB8AC3E}">
        <p14:creationId xmlns:p14="http://schemas.microsoft.com/office/powerpoint/2010/main" val="20321977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8642D-6318-56C8-F680-4619633D3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60759CB-C353-4297-C92E-F0FD477DE4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4" t="13302" r="9328" b="19850"/>
          <a:stretch/>
        </p:blipFill>
        <p:spPr>
          <a:xfrm>
            <a:off x="10160682" y="5639849"/>
            <a:ext cx="1878916" cy="1213657"/>
          </a:xfrm>
          <a:prstGeom prst="rect">
            <a:avLst/>
          </a:prstGeom>
        </p:spPr>
      </p:pic>
      <p:pic>
        <p:nvPicPr>
          <p:cNvPr id="10" name="Imagen 9" descr="Interfaz de usuario gráfica, Aplicación&#10;&#10;El contenido generado por IA puede ser incorrecto.">
            <a:extLst>
              <a:ext uri="{FF2B5EF4-FFF2-40B4-BE49-F238E27FC236}">
                <a16:creationId xmlns:a16="http://schemas.microsoft.com/office/drawing/2014/main" id="{92748957-7819-D2D3-B1DA-19E2A21AD3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632" t="12395" r="25426" b="10449"/>
          <a:stretch>
            <a:fillRect/>
          </a:stretch>
        </p:blipFill>
        <p:spPr>
          <a:xfrm>
            <a:off x="2346798" y="0"/>
            <a:ext cx="7293144" cy="685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529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50C3B-754B-6323-2004-C67BF0249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0652C6F-D78D-2150-7623-B6109ED48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5" y="77839"/>
            <a:ext cx="7268705" cy="113449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C6E6567-87A9-69E0-1877-F258758218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4" t="13302" r="9328" b="19850"/>
          <a:stretch/>
        </p:blipFill>
        <p:spPr>
          <a:xfrm>
            <a:off x="10793286" y="5956151"/>
            <a:ext cx="1404464" cy="897356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3BA49106-7E28-1946-3937-F3D0F340B58B}"/>
              </a:ext>
            </a:extLst>
          </p:cNvPr>
          <p:cNvSpPr/>
          <p:nvPr/>
        </p:nvSpPr>
        <p:spPr>
          <a:xfrm>
            <a:off x="558574" y="168034"/>
            <a:ext cx="6209065" cy="181588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s-CO" sz="2800" b="1" dirty="0">
                <a:solidFill>
                  <a:schemeClr val="bg1"/>
                </a:solidFill>
                <a:latin typeface="Poppins"/>
                <a:cs typeface="Poppins"/>
              </a:rPr>
              <a:t>DINAMIZACIÓN DEL EQUIPO GESTOR</a:t>
            </a:r>
            <a:endParaRPr lang="es-CO" sz="2800" dirty="0">
              <a:solidFill>
                <a:srgbClr val="000000"/>
              </a:solidFill>
              <a:latin typeface="Poppins"/>
              <a:cs typeface="Poppins"/>
            </a:endParaRPr>
          </a:p>
          <a:p>
            <a:endParaRPr lang="es-CO" sz="2800" b="1" dirty="0">
              <a:solidFill>
                <a:schemeClr val="bg1"/>
              </a:solidFill>
              <a:latin typeface="Poppins"/>
              <a:cs typeface="Poppins"/>
            </a:endParaRPr>
          </a:p>
          <a:p>
            <a:endParaRPr lang="es-CO" sz="2800" b="1" dirty="0">
              <a:solidFill>
                <a:schemeClr val="bg1"/>
              </a:solidFill>
              <a:latin typeface="Poppins"/>
              <a:cs typeface="Poppins"/>
            </a:endParaRPr>
          </a:p>
        </p:txBody>
      </p:sp>
      <p:pic>
        <p:nvPicPr>
          <p:cNvPr id="7" name="Imagen 6" descr="Tabla&#10;&#10;El contenido generado por IA puede ser incorrecto.">
            <a:extLst>
              <a:ext uri="{FF2B5EF4-FFF2-40B4-BE49-F238E27FC236}">
                <a16:creationId xmlns:a16="http://schemas.microsoft.com/office/drawing/2014/main" id="{C2F454D3-26CC-F2BD-E3A9-F64203D812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6450" y="1212747"/>
            <a:ext cx="8312269" cy="547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07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A80336-B75E-DE8F-8DA8-C9F42238B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FA357ED-1E27-0BA5-65C5-B72F2D2B8A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4" t="13302" r="9328" b="19850"/>
          <a:stretch/>
        </p:blipFill>
        <p:spPr>
          <a:xfrm>
            <a:off x="10793286" y="5956151"/>
            <a:ext cx="1404464" cy="897356"/>
          </a:xfrm>
          <a:prstGeom prst="rect">
            <a:avLst/>
          </a:prstGeom>
        </p:spPr>
      </p:pic>
      <p:pic>
        <p:nvPicPr>
          <p:cNvPr id="8" name="Imagen 7" descr="Diagrama, Texto&#10;&#10;El contenido generado por IA puede ser incorrecto.">
            <a:extLst>
              <a:ext uri="{FF2B5EF4-FFF2-40B4-BE49-F238E27FC236}">
                <a16:creationId xmlns:a16="http://schemas.microsoft.com/office/drawing/2014/main" id="{BBB068A7-2962-B82D-573E-AE1A8EA08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8642" y="-1"/>
            <a:ext cx="6211018" cy="678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7351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DAB759-BD18-8CF5-2922-8A9A73941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par de hombres sentados en una mesa&#10;&#10;El contenido generado por IA puede ser incorrecto.">
            <a:extLst>
              <a:ext uri="{FF2B5EF4-FFF2-40B4-BE49-F238E27FC236}">
                <a16:creationId xmlns:a16="http://schemas.microsoft.com/office/drawing/2014/main" id="{9F49B8F9-F4F3-EE9E-C68E-B19D9FCD9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03"/>
            <a:ext cx="12192000" cy="684859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3DEE742-86AA-886C-668C-9E2FFE39B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27647"/>
            <a:ext cx="5451344" cy="1524844"/>
          </a:xfrm>
          <a:prstGeom prst="rect">
            <a:avLst/>
          </a:prstGeom>
          <a:noFill/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7BEB96F7-2744-9923-ACDB-C17ED8A41C1B}"/>
              </a:ext>
            </a:extLst>
          </p:cNvPr>
          <p:cNvSpPr txBox="1">
            <a:spLocks/>
          </p:cNvSpPr>
          <p:nvPr/>
        </p:nvSpPr>
        <p:spPr>
          <a:xfrm>
            <a:off x="305134" y="4527647"/>
            <a:ext cx="1446174" cy="16927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0000" b="1">
                <a:solidFill>
                  <a:srgbClr val="3AF9A2"/>
                </a:solidFill>
                <a:latin typeface="Poppins" pitchFamily="2" charset="77"/>
                <a:cs typeface="Poppins" pitchFamily="2" charset="77"/>
              </a:rPr>
              <a:t>3.</a:t>
            </a:r>
            <a:endParaRPr lang="es-CO" sz="10000" b="1">
              <a:solidFill>
                <a:srgbClr val="3AF9A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2F0D2DD-FF1F-EB54-9ED6-9008F20BE3B0}"/>
              </a:ext>
            </a:extLst>
          </p:cNvPr>
          <p:cNvSpPr/>
          <p:nvPr/>
        </p:nvSpPr>
        <p:spPr>
          <a:xfrm>
            <a:off x="1518877" y="4813015"/>
            <a:ext cx="3682710" cy="95410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s-CO" sz="2800" b="1" dirty="0">
                <a:solidFill>
                  <a:schemeClr val="bg1"/>
                </a:solidFill>
                <a:latin typeface="Poppins"/>
                <a:cs typeface="Poppins"/>
              </a:rPr>
              <a:t>CONTINUACIÓN GUÍA DATA WISE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6F069ED-F755-1EDB-DDE2-40340851AD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4" t="13302" r="9328" b="19850"/>
          <a:stretch/>
        </p:blipFill>
        <p:spPr>
          <a:xfrm>
            <a:off x="9470569" y="5165397"/>
            <a:ext cx="2569029" cy="177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9990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867E85F-587E-DFA9-5576-CC7D6C55F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1650"/>
            <a:ext cx="7268705" cy="113449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FC0895A-AB34-BEB9-0107-BF75003ED5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4" t="13302" r="9328" b="19850"/>
          <a:stretch/>
        </p:blipFill>
        <p:spPr>
          <a:xfrm>
            <a:off x="9470569" y="5165397"/>
            <a:ext cx="2569029" cy="1774373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3E7F225A-0A8D-C297-FEE0-4F712C80B727}"/>
              </a:ext>
            </a:extLst>
          </p:cNvPr>
          <p:cNvSpPr/>
          <p:nvPr/>
        </p:nvSpPr>
        <p:spPr>
          <a:xfrm>
            <a:off x="566534" y="796596"/>
            <a:ext cx="6209065" cy="95410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s-CO" sz="2800" b="1" dirty="0">
                <a:solidFill>
                  <a:schemeClr val="bg1"/>
                </a:solidFill>
                <a:latin typeface="Poppins"/>
                <a:cs typeface="Poppins"/>
              </a:rPr>
              <a:t>CONTINUACIÓN GUÍA DATA WISE</a:t>
            </a:r>
            <a:endParaRPr lang="es-CO" sz="2800" dirty="0">
              <a:solidFill>
                <a:srgbClr val="000000"/>
              </a:solidFill>
              <a:latin typeface="Poppins"/>
              <a:cs typeface="Poppins"/>
            </a:endParaRPr>
          </a:p>
          <a:p>
            <a:endParaRPr lang="es-CO" sz="2800" b="1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7" name="Imagen 6" descr="Imagen que contiene Diagrama&#10;&#10;El contenido generado por inteligencia artificial puede ser incorrecto.">
            <a:extLst>
              <a:ext uri="{FF2B5EF4-FFF2-40B4-BE49-F238E27FC236}">
                <a16:creationId xmlns:a16="http://schemas.microsoft.com/office/drawing/2014/main" id="{9B4D54D3-543B-3D46-8A08-4B8D8F735CF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796" r="-331" b="16262"/>
          <a:stretch>
            <a:fillRect/>
          </a:stretch>
        </p:blipFill>
        <p:spPr>
          <a:xfrm>
            <a:off x="4045553" y="1719532"/>
            <a:ext cx="4359438" cy="479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0637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695066-7A79-8BEA-FE6E-E1F57DC0DF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001871E-B265-0897-1CE0-2BAFF3963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1650"/>
            <a:ext cx="7268705" cy="113449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01E51AB-D037-93E0-9DEB-6ACDADE40F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4" t="13302" r="9328" b="19850"/>
          <a:stretch/>
        </p:blipFill>
        <p:spPr>
          <a:xfrm>
            <a:off x="10745187" y="5788851"/>
            <a:ext cx="1460666" cy="1067792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4BD69264-708A-2556-F6CE-1581B4065DEE}"/>
              </a:ext>
            </a:extLst>
          </p:cNvPr>
          <p:cNvSpPr/>
          <p:nvPr/>
        </p:nvSpPr>
        <p:spPr>
          <a:xfrm>
            <a:off x="566534" y="796596"/>
            <a:ext cx="6209065" cy="95410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s-CO" sz="2800" b="1" dirty="0">
                <a:solidFill>
                  <a:schemeClr val="bg1"/>
                </a:solidFill>
                <a:latin typeface="Poppins"/>
                <a:cs typeface="Poppins"/>
              </a:rPr>
              <a:t>CONTINUACIÓN GUÍA DATA WISE</a:t>
            </a:r>
            <a:endParaRPr lang="es-CO" sz="2800" dirty="0">
              <a:solidFill>
                <a:schemeClr val="bg1"/>
              </a:solidFill>
              <a:latin typeface="Poppins"/>
              <a:cs typeface="Poppins"/>
            </a:endParaRPr>
          </a:p>
          <a:p>
            <a:endParaRPr lang="es-CO" sz="2800" b="1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68B3DD4D-20EF-8C8D-8E79-1DCAE0EA41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0954690"/>
              </p:ext>
            </p:extLst>
          </p:nvPr>
        </p:nvGraphicFramePr>
        <p:xfrm>
          <a:off x="1219200" y="1579418"/>
          <a:ext cx="9388919" cy="496278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369951">
                  <a:extLst>
                    <a:ext uri="{9D8B030D-6E8A-4147-A177-3AD203B41FA5}">
                      <a16:colId xmlns:a16="http://schemas.microsoft.com/office/drawing/2014/main" val="3863252400"/>
                    </a:ext>
                  </a:extLst>
                </a:gridCol>
                <a:gridCol w="3369951">
                  <a:extLst>
                    <a:ext uri="{9D8B030D-6E8A-4147-A177-3AD203B41FA5}">
                      <a16:colId xmlns:a16="http://schemas.microsoft.com/office/drawing/2014/main" val="789892117"/>
                    </a:ext>
                  </a:extLst>
                </a:gridCol>
                <a:gridCol w="224722">
                  <a:extLst>
                    <a:ext uri="{9D8B030D-6E8A-4147-A177-3AD203B41FA5}">
                      <a16:colId xmlns:a16="http://schemas.microsoft.com/office/drawing/2014/main" val="2490415057"/>
                    </a:ext>
                  </a:extLst>
                </a:gridCol>
                <a:gridCol w="687743">
                  <a:extLst>
                    <a:ext uri="{9D8B030D-6E8A-4147-A177-3AD203B41FA5}">
                      <a16:colId xmlns:a16="http://schemas.microsoft.com/office/drawing/2014/main" val="217761097"/>
                    </a:ext>
                  </a:extLst>
                </a:gridCol>
                <a:gridCol w="868276">
                  <a:extLst>
                    <a:ext uri="{9D8B030D-6E8A-4147-A177-3AD203B41FA5}">
                      <a16:colId xmlns:a16="http://schemas.microsoft.com/office/drawing/2014/main" val="2178424585"/>
                    </a:ext>
                  </a:extLst>
                </a:gridCol>
                <a:gridCol w="868276">
                  <a:extLst>
                    <a:ext uri="{9D8B030D-6E8A-4147-A177-3AD203B41FA5}">
                      <a16:colId xmlns:a16="http://schemas.microsoft.com/office/drawing/2014/main" val="4115855155"/>
                    </a:ext>
                  </a:extLst>
                </a:gridCol>
              </a:tblGrid>
              <a:tr h="292309">
                <a:tc gridSpan="6">
                  <a:txBody>
                    <a:bodyPr/>
                    <a:lstStyle/>
                    <a:p>
                      <a:pPr algn="ctr" fontAlgn="base">
                        <a:lnSpc>
                          <a:spcPts val="1725"/>
                        </a:lnSpc>
                        <a:buNone/>
                      </a:pPr>
                      <a:r>
                        <a:rPr lang="es-ES" sz="1800" b="1" dirty="0">
                          <a:solidFill>
                            <a:schemeClr val="tx1"/>
                          </a:solidFill>
                          <a:effectLst/>
                          <a:latin typeface="Helvetica"/>
                        </a:rPr>
                        <a:t>Resultados en Pruebas Saber 11° por área</a:t>
                      </a: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  <a:latin typeface="Helvetica"/>
                        </a:rPr>
                        <a:t> </a:t>
                      </a:r>
                      <a:endParaRPr lang="es-ES">
                        <a:solidFill>
                          <a:schemeClr val="tx1"/>
                        </a:solidFill>
                        <a:effectLst/>
                        <a:latin typeface="Helvetica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4123842"/>
                  </a:ext>
                </a:extLst>
              </a:tr>
              <a:tr h="389746">
                <a:tc gridSpan="6">
                  <a:txBody>
                    <a:bodyPr/>
                    <a:lstStyle/>
                    <a:p>
                      <a:pPr algn="ctr" fontAlgn="base">
                        <a:lnSpc>
                          <a:spcPts val="1275"/>
                        </a:lnSpc>
                        <a:buNone/>
                      </a:pPr>
                      <a:r>
                        <a:rPr lang="es-ES" sz="1800" dirty="0">
                          <a:effectLst/>
                          <a:latin typeface="Helvetica"/>
                        </a:rPr>
                        <a:t>Para este análisis pueden apoyarse en la información disponible en  </a:t>
                      </a:r>
                      <a:endParaRPr lang="es-ES" dirty="0">
                        <a:effectLst/>
                        <a:latin typeface="Helvetica"/>
                      </a:endParaRPr>
                    </a:p>
                    <a:p>
                      <a:pPr algn="ctr" fontAlgn="base">
                        <a:lnSpc>
                          <a:spcPts val="1275"/>
                        </a:lnSpc>
                        <a:buNone/>
                      </a:pPr>
                      <a:r>
                        <a:rPr lang="es-ES" sz="1800" u="sng" strike="noStrike" dirty="0">
                          <a:solidFill>
                            <a:srgbClr val="0563C1"/>
                          </a:solidFill>
                          <a:effectLst/>
                          <a:latin typeface="Helvetica"/>
                          <a:hlinkClick r:id="rId4"/>
                        </a:rPr>
                        <a:t>Reportes de resultados para establecimientos educativos</a:t>
                      </a:r>
                      <a:r>
                        <a:rPr lang="es-ES" sz="1800" dirty="0">
                          <a:effectLst/>
                          <a:latin typeface="Helvetica"/>
                        </a:rPr>
                        <a:t> </a:t>
                      </a:r>
                      <a:endParaRPr lang="es-ES" dirty="0">
                        <a:effectLst/>
                        <a:latin typeface="Helvetica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5172872"/>
                  </a:ext>
                </a:extLst>
              </a:tr>
              <a:tr h="194873">
                <a:tc rowSpan="2" gridSpan="3">
                  <a:txBody>
                    <a:bodyPr/>
                    <a:lstStyle/>
                    <a:p>
                      <a:pPr fontAlgn="base">
                        <a:lnSpc>
                          <a:spcPts val="1275"/>
                        </a:lnSpc>
                        <a:buNone/>
                      </a:pPr>
                      <a:r>
                        <a:rPr lang="es-ES" sz="1800" b="1" dirty="0">
                          <a:effectLst/>
                          <a:latin typeface="Helvetica"/>
                        </a:rPr>
                        <a:t>Área:</a:t>
                      </a:r>
                      <a:r>
                        <a:rPr lang="es-ES" sz="1800" dirty="0">
                          <a:effectLst/>
                          <a:latin typeface="Helvetica"/>
                        </a:rPr>
                        <a:t> </a:t>
                      </a:r>
                      <a:endParaRPr lang="es-ES" dirty="0">
                        <a:effectLst/>
                        <a:latin typeface="Helvetica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fontAlgn="base">
                        <a:lnSpc>
                          <a:spcPts val="825"/>
                        </a:lnSpc>
                        <a:buNone/>
                      </a:pPr>
                      <a:r>
                        <a:rPr lang="es-ES" sz="1800" b="1" dirty="0">
                          <a:effectLst/>
                          <a:latin typeface="Helvetica"/>
                        </a:rPr>
                        <a:t>Tendencia</a:t>
                      </a:r>
                      <a:r>
                        <a:rPr lang="es-ES" sz="1800" dirty="0">
                          <a:effectLst/>
                          <a:latin typeface="Helvetica"/>
                        </a:rPr>
                        <a:t> </a:t>
                      </a:r>
                      <a:endParaRPr lang="es-ES" dirty="0">
                        <a:effectLst/>
                        <a:latin typeface="Helvetica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8755951"/>
                  </a:ext>
                </a:extLst>
              </a:tr>
              <a:tr h="278389">
                <a:tc gridSpan="3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750"/>
                        </a:lnSpc>
                        <a:buNone/>
                      </a:pPr>
                      <a:r>
                        <a:rPr lang="es-ES" sz="1200" b="1" dirty="0">
                          <a:effectLst/>
                          <a:latin typeface="Helvetica"/>
                        </a:rPr>
                        <a:t>Aumenta</a:t>
                      </a:r>
                      <a:r>
                        <a:rPr lang="es-ES" sz="1200" dirty="0">
                          <a:effectLst/>
                          <a:latin typeface="Helvetica"/>
                        </a:rPr>
                        <a:t> </a:t>
                      </a:r>
                      <a:endParaRPr lang="es-ES" dirty="0">
                        <a:effectLst/>
                        <a:latin typeface="Helvetica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750"/>
                        </a:lnSpc>
                        <a:buNone/>
                      </a:pPr>
                      <a:r>
                        <a:rPr lang="es-ES" sz="1200" b="1" dirty="0">
                          <a:effectLst/>
                          <a:latin typeface="Helvetica"/>
                        </a:rPr>
                        <a:t>Se mantiene</a:t>
                      </a:r>
                      <a:r>
                        <a:rPr lang="es-ES" sz="1200" dirty="0">
                          <a:effectLst/>
                          <a:latin typeface="Helvetica"/>
                        </a:rPr>
                        <a:t> </a:t>
                      </a:r>
                      <a:endParaRPr lang="es-ES" dirty="0">
                        <a:effectLst/>
                        <a:latin typeface="Helvetica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750"/>
                        </a:lnSpc>
                        <a:buNone/>
                      </a:pPr>
                      <a:r>
                        <a:rPr lang="es-ES" sz="1200" b="1" dirty="0">
                          <a:effectLst/>
                          <a:latin typeface="Helvetica"/>
                        </a:rPr>
                        <a:t>Baja</a:t>
                      </a:r>
                      <a:r>
                        <a:rPr lang="es-ES" sz="1200" dirty="0">
                          <a:effectLst/>
                          <a:latin typeface="Helvetica"/>
                        </a:rPr>
                        <a:t> </a:t>
                      </a:r>
                      <a:endParaRPr lang="es-ES" dirty="0">
                        <a:effectLst/>
                        <a:latin typeface="Helvetica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6897795"/>
                  </a:ext>
                </a:extLst>
              </a:tr>
              <a:tr h="417584">
                <a:tc gridSpan="3"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  <a:buNone/>
                      </a:pPr>
                      <a:r>
                        <a:rPr lang="es-ES" sz="1800" dirty="0">
                          <a:effectLst/>
                          <a:latin typeface="Helvetica"/>
                        </a:rPr>
                        <a:t>1. ¿Cuál ha sido el comportamiento de los resultados de los últimos 4 años? </a:t>
                      </a:r>
                      <a:endParaRPr lang="es-ES" dirty="0">
                        <a:effectLst/>
                        <a:latin typeface="Helvetica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  <a:buNone/>
                      </a:pPr>
                      <a:endParaRPr lang="es-ES" sz="1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  <a:buNone/>
                      </a:pPr>
                      <a:endParaRPr lang="es-ES" sz="1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  <a:buNone/>
                      </a:pPr>
                      <a:endParaRPr lang="es-ES" sz="1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6638191"/>
                  </a:ext>
                </a:extLst>
              </a:tr>
              <a:tr h="417584">
                <a:tc gridSpan="3"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  <a:buNone/>
                      </a:pPr>
                      <a:r>
                        <a:rPr lang="es-ES" sz="1800" dirty="0">
                          <a:effectLst/>
                          <a:latin typeface="Helvetica"/>
                        </a:rPr>
                        <a:t>2. ¿Cuál ha sido el comportamiento de la desviación estándar de los últimos 4 años? </a:t>
                      </a:r>
                      <a:endParaRPr lang="es-ES" dirty="0">
                        <a:effectLst/>
                        <a:latin typeface="Helvetica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  <a:buNone/>
                      </a:pPr>
                      <a:endParaRPr lang="es-ES" sz="1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  <a:buNone/>
                      </a:pPr>
                      <a:endParaRPr lang="es-ES" sz="1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  <a:buNone/>
                      </a:pPr>
                      <a:endParaRPr lang="es-ES" sz="1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0467570"/>
                  </a:ext>
                </a:extLst>
              </a:tr>
              <a:tr h="640298">
                <a:tc rowSpan="2">
                  <a:txBody>
                    <a:bodyPr/>
                    <a:lstStyle/>
                    <a:p>
                      <a:pPr fontAlgn="base">
                        <a:lnSpc>
                          <a:spcPts val="1500"/>
                        </a:lnSpc>
                        <a:buNone/>
                      </a:pPr>
                      <a:r>
                        <a:rPr lang="es-ES" sz="1800" dirty="0">
                          <a:effectLst/>
                          <a:latin typeface="Helvetica"/>
                        </a:rPr>
                        <a:t>3. Niveles de desempeño del área en el </a:t>
                      </a:r>
                      <a:r>
                        <a:rPr lang="es-ES" sz="1800" b="1" dirty="0">
                          <a:effectLst/>
                          <a:latin typeface="Helvetica"/>
                        </a:rPr>
                        <a:t>último año de aplicación</a:t>
                      </a:r>
                      <a:r>
                        <a:rPr lang="es-ES" sz="1800" dirty="0">
                          <a:effectLst/>
                          <a:latin typeface="Helvetica"/>
                        </a:rPr>
                        <a:t> </a:t>
                      </a:r>
                      <a:endParaRPr lang="es-ES" dirty="0">
                        <a:effectLst/>
                        <a:latin typeface="Helvetica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  <a:buNone/>
                      </a:pPr>
                      <a:r>
                        <a:rPr lang="es-ES" sz="1800" dirty="0">
                          <a:effectLst/>
                          <a:latin typeface="Helvetica"/>
                        </a:rPr>
                        <a:t>Nivel de desempeño con </a:t>
                      </a:r>
                      <a:r>
                        <a:rPr lang="es-ES" sz="1800" b="1" dirty="0">
                          <a:effectLst/>
                          <a:latin typeface="Helvetica"/>
                        </a:rPr>
                        <a:t>mayor</a:t>
                      </a:r>
                      <a:r>
                        <a:rPr lang="es-ES" sz="1800" dirty="0">
                          <a:effectLst/>
                          <a:latin typeface="Helvetica"/>
                        </a:rPr>
                        <a:t> </a:t>
                      </a:r>
                      <a:endParaRPr lang="es-ES" dirty="0">
                        <a:effectLst/>
                        <a:latin typeface="Helvetica"/>
                      </a:endParaRPr>
                    </a:p>
                    <a:p>
                      <a:pPr algn="ctr" fontAlgn="base">
                        <a:lnSpc>
                          <a:spcPts val="1425"/>
                        </a:lnSpc>
                        <a:buNone/>
                      </a:pPr>
                      <a:r>
                        <a:rPr lang="es-ES" sz="1800" b="1" dirty="0">
                          <a:effectLst/>
                          <a:latin typeface="Helvetica"/>
                        </a:rPr>
                        <a:t>% </a:t>
                      </a:r>
                      <a:r>
                        <a:rPr lang="es-ES" sz="1800" dirty="0">
                          <a:effectLst/>
                          <a:latin typeface="Helvetica"/>
                        </a:rPr>
                        <a:t>de estudiantes </a:t>
                      </a:r>
                      <a:endParaRPr lang="es-ES" dirty="0">
                        <a:effectLst/>
                        <a:latin typeface="Helvetica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fontAlgn="base">
                        <a:lnSpc>
                          <a:spcPts val="1575"/>
                        </a:lnSpc>
                        <a:buNone/>
                      </a:pPr>
                      <a:r>
                        <a:rPr lang="es-ES" sz="1800" dirty="0">
                          <a:effectLst/>
                          <a:latin typeface="Helvetica"/>
                        </a:rPr>
                        <a:t>Nivel de desempeño con </a:t>
                      </a:r>
                      <a:r>
                        <a:rPr lang="es-ES" sz="1800" b="1" dirty="0">
                          <a:effectLst/>
                          <a:latin typeface="Helvetica"/>
                        </a:rPr>
                        <a:t>menor % </a:t>
                      </a:r>
                      <a:r>
                        <a:rPr lang="es-ES" sz="1800" dirty="0">
                          <a:effectLst/>
                          <a:latin typeface="Helvetica"/>
                        </a:rPr>
                        <a:t>de estudiantes </a:t>
                      </a:r>
                      <a:endParaRPr lang="es-ES" dirty="0">
                        <a:effectLst/>
                        <a:latin typeface="Helvetica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393700"/>
                  </a:ext>
                </a:extLst>
              </a:tr>
              <a:tr h="36190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  <a:buNone/>
                      </a:pPr>
                      <a:endParaRPr lang="es-ES" sz="1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  <a:buNone/>
                      </a:pPr>
                      <a:endParaRPr lang="es-ES" sz="1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8220216"/>
                  </a:ext>
                </a:extLst>
              </a:tr>
              <a:tr h="932607">
                <a:tc rowSpan="2">
                  <a:txBody>
                    <a:bodyPr/>
                    <a:lstStyle/>
                    <a:p>
                      <a:pPr fontAlgn="base">
                        <a:lnSpc>
                          <a:spcPts val="1500"/>
                        </a:lnSpc>
                        <a:buNone/>
                      </a:pPr>
                      <a:r>
                        <a:rPr lang="es-ES" sz="1800" dirty="0">
                          <a:effectLst/>
                          <a:latin typeface="Helvetica"/>
                        </a:rPr>
                        <a:t>4. Evidencias de aprendizaje en el último año de aplicación </a:t>
                      </a:r>
                      <a:endParaRPr lang="es-ES" dirty="0">
                        <a:effectLst/>
                        <a:latin typeface="Helvetica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  <a:buNone/>
                      </a:pPr>
                      <a:r>
                        <a:rPr lang="es-ES" sz="1800" dirty="0">
                          <a:effectLst/>
                          <a:latin typeface="Helvetica"/>
                        </a:rPr>
                        <a:t>Evidencia de aprendizaje con </a:t>
                      </a:r>
                      <a:r>
                        <a:rPr lang="es-ES" sz="1800" b="1" dirty="0">
                          <a:effectLst/>
                          <a:latin typeface="Helvetica"/>
                        </a:rPr>
                        <a:t>mayor </a:t>
                      </a:r>
                      <a:r>
                        <a:rPr lang="es-ES" sz="1800" dirty="0">
                          <a:effectLst/>
                          <a:latin typeface="Helvetica"/>
                        </a:rPr>
                        <a:t>% de </a:t>
                      </a:r>
                      <a:endParaRPr lang="es-ES" dirty="0">
                        <a:effectLst/>
                        <a:latin typeface="Helvetica"/>
                      </a:endParaRPr>
                    </a:p>
                    <a:p>
                      <a:pPr algn="ctr" fontAlgn="base">
                        <a:lnSpc>
                          <a:spcPts val="1425"/>
                        </a:lnSpc>
                        <a:buNone/>
                      </a:pPr>
                      <a:r>
                        <a:rPr lang="es-ES" sz="1800" b="1" dirty="0">
                          <a:effectLst/>
                          <a:latin typeface="Helvetica"/>
                        </a:rPr>
                        <a:t>respuestas incorrectas</a:t>
                      </a:r>
                      <a:r>
                        <a:rPr lang="es-ES" sz="1800" dirty="0">
                          <a:effectLst/>
                          <a:latin typeface="Helvetica"/>
                        </a:rPr>
                        <a:t> </a:t>
                      </a:r>
                      <a:endParaRPr lang="es-ES" dirty="0">
                        <a:effectLst/>
                        <a:latin typeface="Helvetica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  <a:buNone/>
                      </a:pPr>
                      <a:r>
                        <a:rPr lang="es-ES" sz="1800" dirty="0">
                          <a:effectLst/>
                          <a:latin typeface="Helvetica"/>
                        </a:rPr>
                        <a:t>Evidencia de aprendizaje con </a:t>
                      </a:r>
                      <a:r>
                        <a:rPr lang="es-ES" sz="1800" b="1" dirty="0">
                          <a:effectLst/>
                          <a:latin typeface="Helvetica"/>
                        </a:rPr>
                        <a:t>menor </a:t>
                      </a:r>
                      <a:r>
                        <a:rPr lang="es-ES" sz="1800" dirty="0">
                          <a:effectLst/>
                          <a:latin typeface="Helvetica"/>
                        </a:rPr>
                        <a:t>% de </a:t>
                      </a:r>
                      <a:endParaRPr lang="es-ES" dirty="0">
                        <a:effectLst/>
                        <a:latin typeface="Helvetica"/>
                      </a:endParaRPr>
                    </a:p>
                    <a:p>
                      <a:pPr algn="ctr" fontAlgn="base">
                        <a:lnSpc>
                          <a:spcPts val="1425"/>
                        </a:lnSpc>
                        <a:buNone/>
                      </a:pPr>
                      <a:r>
                        <a:rPr lang="es-ES" sz="1800" b="1" dirty="0">
                          <a:effectLst/>
                          <a:latin typeface="Helvetica"/>
                        </a:rPr>
                        <a:t>respuestas incorrectas</a:t>
                      </a:r>
                      <a:r>
                        <a:rPr lang="es-ES" sz="1800" dirty="0">
                          <a:effectLst/>
                          <a:latin typeface="Helvetica"/>
                        </a:rPr>
                        <a:t> </a:t>
                      </a:r>
                      <a:endParaRPr lang="es-ES" dirty="0">
                        <a:effectLst/>
                        <a:latin typeface="Helvetica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6009058"/>
                  </a:ext>
                </a:extLst>
              </a:tr>
              <a:tr h="36190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  <a:buNone/>
                      </a:pPr>
                      <a:endParaRPr lang="es-ES" sz="1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 gridSpan="4"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  <a:buNone/>
                      </a:pPr>
                      <a:endParaRPr lang="es-ES" sz="1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9751384"/>
                  </a:ext>
                </a:extLst>
              </a:tr>
              <a:tr h="375827">
                <a:tc gridSpan="6"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  <a:buNone/>
                      </a:pPr>
                      <a:r>
                        <a:rPr lang="es-ES" sz="1800" dirty="0">
                          <a:effectLst/>
                          <a:latin typeface="Helvetica"/>
                        </a:rPr>
                        <a:t>5. ¿Para qué y para quién puede ser útil esta información? </a:t>
                      </a:r>
                      <a:endParaRPr lang="es-ES" dirty="0">
                        <a:effectLst/>
                        <a:latin typeface="Helvetica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7284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62099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7D8566-9044-185C-4CC0-9A1CCE4C7F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Forma, Rectángulo&#10;&#10;El contenido generado por IA puede ser incorrecto.">
            <a:extLst>
              <a:ext uri="{FF2B5EF4-FFF2-40B4-BE49-F238E27FC236}">
                <a16:creationId xmlns:a16="http://schemas.microsoft.com/office/drawing/2014/main" id="{815998F5-79CA-4472-406F-E49B37525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377" y="5952"/>
            <a:ext cx="7268705" cy="113449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3E8C3AD-E6A1-7C85-470B-89BF589908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4" t="13302" r="9328" b="19850"/>
          <a:stretch/>
        </p:blipFill>
        <p:spPr>
          <a:xfrm>
            <a:off x="10745187" y="5788851"/>
            <a:ext cx="1460666" cy="1067792"/>
          </a:xfrm>
          <a:prstGeom prst="rect">
            <a:avLst/>
          </a:prstGeom>
        </p:spPr>
      </p:pic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C45601F0-988F-FE7F-6E95-E85F2871F1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7759786"/>
              </p:ext>
            </p:extLst>
          </p:nvPr>
        </p:nvGraphicFramePr>
        <p:xfrm>
          <a:off x="159196" y="1304941"/>
          <a:ext cx="10382902" cy="500989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0382902">
                  <a:extLst>
                    <a:ext uri="{9D8B030D-6E8A-4147-A177-3AD203B41FA5}">
                      <a16:colId xmlns:a16="http://schemas.microsoft.com/office/drawing/2014/main" val="3711251674"/>
                    </a:ext>
                  </a:extLst>
                </a:gridCol>
              </a:tblGrid>
              <a:tr h="401781">
                <a:tc>
                  <a:txBody>
                    <a:bodyPr/>
                    <a:lstStyle/>
                    <a:p>
                      <a:pPr algn="l" fontAlgn="base">
                        <a:lnSpc>
                          <a:spcPts val="2400"/>
                        </a:lnSpc>
                        <a:buNone/>
                      </a:pPr>
                      <a:r>
                        <a:rPr lang="es-ES" sz="1400" b="1" dirty="0">
                          <a:solidFill>
                            <a:schemeClr val="tx1"/>
                          </a:solidFill>
                          <a:effectLst/>
                          <a:latin typeface="Helvetica"/>
                        </a:rPr>
                        <a:t>APRENDIZAJES ESENCIALES</a:t>
                      </a: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8725744"/>
                  </a:ext>
                </a:extLst>
              </a:tr>
              <a:tr h="640423">
                <a:tc>
                  <a:txBody>
                    <a:bodyPr/>
                    <a:lstStyle/>
                    <a:p>
                      <a:pPr fontAlgn="base">
                        <a:lnSpc>
                          <a:spcPts val="2400"/>
                        </a:lnSpc>
                        <a:buNone/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latin typeface="Helvetica"/>
                        </a:rPr>
                        <a:t>Para este análisis necesitan comparar los aprendizajes sugeridos en la Matriz de aprendizajes esenciales, con los aprendizajes de su Plan de área. 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3785213"/>
                  </a:ext>
                </a:extLst>
              </a:tr>
              <a:tr h="640423">
                <a:tc>
                  <a:txBody>
                    <a:bodyPr/>
                    <a:lstStyle/>
                    <a:p>
                      <a:pPr fontAlgn="base">
                        <a:lnSpc>
                          <a:spcPts val="2400"/>
                        </a:lnSpc>
                        <a:buNone/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1. </a:t>
                      </a: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latin typeface="Helvetica"/>
                        </a:rPr>
                        <a:t>¿Los aprendizajes de mayor y menor % de respuestas incorrectas son abordados en el currículo actual?, ¿Con qué nivel de profundidad? 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4551627"/>
                  </a:ext>
                </a:extLst>
              </a:tr>
              <a:tr h="640423">
                <a:tc>
                  <a:txBody>
                    <a:bodyPr/>
                    <a:lstStyle/>
                    <a:p>
                      <a:pPr fontAlgn="base">
                        <a:lnSpc>
                          <a:spcPts val="2400"/>
                        </a:lnSpc>
                        <a:buNone/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2. </a:t>
                      </a: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latin typeface="Helvetica"/>
                        </a:rPr>
                        <a:t>¿Los aprendizajes de mayor y menor % de respuestas incorrectas son abordados en el currículo sugerido?, ¿Con qué nivel de profundidad? 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7154195"/>
                  </a:ext>
                </a:extLst>
              </a:tr>
              <a:tr h="401781">
                <a:tc>
                  <a:txBody>
                    <a:bodyPr/>
                    <a:lstStyle/>
                    <a:p>
                      <a:pPr algn="l" fontAlgn="base">
                        <a:lnSpc>
                          <a:spcPts val="2400"/>
                        </a:lnSpc>
                        <a:buNone/>
                      </a:pPr>
                      <a:r>
                        <a:rPr lang="es-ES" sz="1400" b="1" dirty="0">
                          <a:solidFill>
                            <a:schemeClr val="tx1"/>
                          </a:solidFill>
                          <a:effectLst/>
                          <a:latin typeface="Helvetica"/>
                        </a:rPr>
                        <a:t>CLASIFICACIÓN DE PLANTELES</a:t>
                      </a: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275469"/>
                  </a:ext>
                </a:extLst>
              </a:tr>
              <a:tr h="768507">
                <a:tc>
                  <a:txBody>
                    <a:bodyPr/>
                    <a:lstStyle/>
                    <a:p>
                      <a:pPr algn="ctr" fontAlgn="base">
                        <a:lnSpc>
                          <a:spcPts val="2400"/>
                        </a:lnSpc>
                        <a:buNone/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latin typeface="Helvetica"/>
                        </a:rPr>
                        <a:t>Para responder estas preguntas pueden apoyarse en el documento del ICFES: Saber al Detalle ED 12 - 10082023.pdf (2023) Disponible en siguiente link:  </a:t>
                      </a:r>
                      <a:r>
                        <a:rPr lang="es-ES" sz="1400" u="sng" dirty="0">
                          <a:solidFill>
                            <a:schemeClr val="tx1"/>
                          </a:solidFill>
                          <a:effectLst/>
                          <a:latin typeface="Helvetica"/>
                        </a:rPr>
                        <a:t>https://www.icfes.gov.co/wp-content/uploads/2024/11/Saber-al-Detalle-ED-12-10082023.pdf</a:t>
                      </a: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latin typeface="Helvetica"/>
                        </a:rPr>
                        <a:t> </a:t>
                      </a:r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563655"/>
                  </a:ext>
                </a:extLst>
              </a:tr>
              <a:tr h="352233">
                <a:tc>
                  <a:txBody>
                    <a:bodyPr/>
                    <a:lstStyle/>
                    <a:p>
                      <a:pPr fontAlgn="base">
                        <a:lnSpc>
                          <a:spcPts val="2400"/>
                        </a:lnSpc>
                        <a:buNone/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latin typeface="Helvetica"/>
                        </a:rPr>
                        <a:t>1. ¿Cuál es la clasificación del plantel en el último año de aplicación? 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3998833"/>
                  </a:ext>
                </a:extLst>
              </a:tr>
              <a:tr h="352233">
                <a:tc>
                  <a:txBody>
                    <a:bodyPr/>
                    <a:lstStyle/>
                    <a:p>
                      <a:pPr fontAlgn="base">
                        <a:lnSpc>
                          <a:spcPts val="2400"/>
                        </a:lnSpc>
                        <a:buNone/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latin typeface="Helvetica"/>
                        </a:rPr>
                        <a:t>2. ¿En qué información se basa el cálculo de la clasificación del plantel? 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1619495"/>
                  </a:ext>
                </a:extLst>
              </a:tr>
              <a:tr h="352233">
                <a:tc>
                  <a:txBody>
                    <a:bodyPr/>
                    <a:lstStyle/>
                    <a:p>
                      <a:pPr fontAlgn="base">
                        <a:lnSpc>
                          <a:spcPts val="2400"/>
                        </a:lnSpc>
                        <a:buNone/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latin typeface="Helvetica"/>
                        </a:rPr>
                        <a:t>3. ¿Qué quiere decir que el plantel esté clasificado en esa categoría? 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3062945"/>
                  </a:ext>
                </a:extLst>
              </a:tr>
              <a:tr h="352233">
                <a:tc>
                  <a:txBody>
                    <a:bodyPr/>
                    <a:lstStyle/>
                    <a:p>
                      <a:pPr fontAlgn="base">
                        <a:lnSpc>
                          <a:spcPts val="2400"/>
                        </a:lnSpc>
                        <a:buNone/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latin typeface="Helvetica"/>
                        </a:rPr>
                        <a:t>4. ¿Para qué y para quién puede ser útil esta información? 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4096041"/>
                  </a:ext>
                </a:extLst>
              </a:tr>
            </a:tbl>
          </a:graphicData>
        </a:graphic>
      </p:graphicFrame>
      <p:sp>
        <p:nvSpPr>
          <p:cNvPr id="9" name="Rectángulo 8">
            <a:extLst>
              <a:ext uri="{FF2B5EF4-FFF2-40B4-BE49-F238E27FC236}">
                <a16:creationId xmlns:a16="http://schemas.microsoft.com/office/drawing/2014/main" id="{004F0B09-F286-F456-5C20-6C9E6DB9EDD3}"/>
              </a:ext>
            </a:extLst>
          </p:cNvPr>
          <p:cNvSpPr/>
          <p:nvPr/>
        </p:nvSpPr>
        <p:spPr>
          <a:xfrm>
            <a:off x="552157" y="350898"/>
            <a:ext cx="6209065" cy="95410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s-CO" sz="2800" b="1" dirty="0">
                <a:solidFill>
                  <a:schemeClr val="bg1"/>
                </a:solidFill>
                <a:latin typeface="Poppins"/>
                <a:cs typeface="Poppins"/>
              </a:rPr>
              <a:t>CONTINUACIÓN GUÍA DATA WISE</a:t>
            </a:r>
            <a:endParaRPr lang="es-CO" sz="2800" dirty="0">
              <a:solidFill>
                <a:schemeClr val="bg1"/>
              </a:solidFill>
              <a:latin typeface="Poppins"/>
              <a:cs typeface="Poppins"/>
            </a:endParaRPr>
          </a:p>
          <a:p>
            <a:endParaRPr lang="es-CO" sz="2800" b="1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232368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D46FFE-313C-1A35-69B2-E7B51F680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4066C7A-77E4-932C-764E-21BD4B172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1650"/>
            <a:ext cx="7268705" cy="113449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F974F2C-CB48-7756-6514-25C86D42EB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4" t="13302" r="9328" b="19850"/>
          <a:stretch/>
        </p:blipFill>
        <p:spPr>
          <a:xfrm>
            <a:off x="9470569" y="5165397"/>
            <a:ext cx="2569029" cy="1774373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C033C06-26A3-E675-4DEA-855DBF313016}"/>
              </a:ext>
            </a:extLst>
          </p:cNvPr>
          <p:cNvSpPr/>
          <p:nvPr/>
        </p:nvSpPr>
        <p:spPr>
          <a:xfrm>
            <a:off x="566534" y="796596"/>
            <a:ext cx="62090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8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REVISEMOS RESULTADOS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29B39D0A-9205-619B-C4D1-B676FB258EB4}"/>
              </a:ext>
            </a:extLst>
          </p:cNvPr>
          <p:cNvSpPr txBox="1">
            <a:spLocks/>
          </p:cNvSpPr>
          <p:nvPr/>
        </p:nvSpPr>
        <p:spPr>
          <a:xfrm>
            <a:off x="529819" y="1718564"/>
            <a:ext cx="11133322" cy="43483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lnSpc>
                <a:spcPct val="115999"/>
              </a:lnSpc>
              <a:spcBef>
                <a:spcPts val="0"/>
              </a:spcBef>
              <a:spcAft>
                <a:spcPts val="750"/>
              </a:spcAft>
              <a:buFont typeface="Arial,Sans-Serif"/>
              <a:buChar char="•"/>
            </a:pPr>
            <a:r>
              <a:rPr lang="es-ES" sz="2400">
                <a:solidFill>
                  <a:srgbClr val="000000"/>
                </a:solidFill>
                <a:latin typeface="Mostrar Aptos"/>
                <a:ea typeface="+mn-lt"/>
                <a:cs typeface="+mn-lt"/>
              </a:rPr>
              <a:t>Concretar las fechas de cronograma de próximos encuentros.</a:t>
            </a:r>
            <a:endParaRPr lang="es-ES" sz="2400" dirty="0">
              <a:solidFill>
                <a:srgbClr val="000000"/>
              </a:solidFill>
              <a:latin typeface="Mostrar Aptos"/>
              <a:ea typeface="+mn-lt"/>
              <a:cs typeface="+mn-lt"/>
            </a:endParaRPr>
          </a:p>
          <a:p>
            <a:pPr marL="285750" indent="-285750" algn="just">
              <a:lnSpc>
                <a:spcPct val="115999"/>
              </a:lnSpc>
              <a:spcBef>
                <a:spcPts val="0"/>
              </a:spcBef>
              <a:spcAft>
                <a:spcPts val="750"/>
              </a:spcAft>
              <a:buFont typeface="Arial,Sans-Serif"/>
              <a:buChar char="•"/>
            </a:pPr>
            <a:r>
              <a:rPr lang="es-ES" sz="2400">
                <a:solidFill>
                  <a:srgbClr val="000000"/>
                </a:solidFill>
                <a:latin typeface="Mostrar Aptos"/>
                <a:ea typeface="+mn-lt"/>
                <a:cs typeface="+mn-lt"/>
              </a:rPr>
              <a:t>S</a:t>
            </a:r>
            <a:r>
              <a:rPr lang="es-ES" sz="2400">
                <a:solidFill>
                  <a:srgbClr val="000000"/>
                </a:solidFill>
                <a:latin typeface="Aptos Display"/>
                <a:ea typeface="+mn-lt"/>
                <a:cs typeface="+mn-lt"/>
              </a:rPr>
              <a:t>ocializar la Propuesta técnica para la transformación de la educación media y </a:t>
            </a:r>
            <a:r>
              <a:rPr lang="es-ES" sz="2400" dirty="0">
                <a:solidFill>
                  <a:srgbClr val="000000"/>
                </a:solidFill>
                <a:latin typeface="Aptos Display"/>
                <a:ea typeface="+mn-lt"/>
                <a:cs typeface="+mn-lt"/>
              </a:rPr>
              <a:t>algunos avances en diversos frentes con todos los docentes de este ciclo y otros miembros de la Institución Educativa.</a:t>
            </a:r>
            <a:endParaRPr lang="en-US">
              <a:solidFill>
                <a:srgbClr val="000000"/>
              </a:solidFill>
              <a:latin typeface="Aptos Display"/>
              <a:ea typeface="+mn-lt"/>
              <a:cs typeface="+mn-lt"/>
            </a:endParaRPr>
          </a:p>
          <a:p>
            <a:pPr marL="285750" indent="-285750" algn="just">
              <a:lnSpc>
                <a:spcPct val="115999"/>
              </a:lnSpc>
              <a:spcBef>
                <a:spcPts val="0"/>
              </a:spcBef>
              <a:spcAft>
                <a:spcPts val="750"/>
              </a:spcAft>
              <a:buFont typeface="Arial,Sans-Serif"/>
              <a:buChar char="•"/>
            </a:pPr>
            <a:r>
              <a:rPr lang="es-ES" sz="2400" dirty="0">
                <a:solidFill>
                  <a:srgbClr val="000000"/>
                </a:solidFill>
                <a:latin typeface="Aptos Display"/>
                <a:ea typeface="+mn-lt"/>
                <a:cs typeface="+mn-lt"/>
              </a:rPr>
              <a:t>Completar la Guía de análisis de resultados con todos sus ítems previo a la visita del profesional.</a:t>
            </a:r>
          </a:p>
          <a:p>
            <a:pPr marL="285750" indent="-285750" algn="just">
              <a:lnSpc>
                <a:spcPct val="115999"/>
              </a:lnSpc>
              <a:spcBef>
                <a:spcPts val="0"/>
              </a:spcBef>
              <a:spcAft>
                <a:spcPts val="750"/>
              </a:spcAft>
              <a:buFont typeface="Arial,Sans-Serif"/>
              <a:buChar char="•"/>
            </a:pPr>
            <a:r>
              <a:rPr lang="es-ES" sz="2400" dirty="0">
                <a:solidFill>
                  <a:srgbClr val="000000"/>
                </a:solidFill>
                <a:latin typeface="Aptos Display"/>
                <a:ea typeface="+mn-lt"/>
                <a:cs typeface="+mn-lt"/>
              </a:rPr>
              <a:t>Iniciar las discusiones y reflexiones en torno a la transformación de las mallas curriculares y los planes de área.</a:t>
            </a:r>
          </a:p>
          <a:p>
            <a:pPr marL="285750" indent="-285750" algn="just">
              <a:lnSpc>
                <a:spcPct val="115999"/>
              </a:lnSpc>
              <a:spcBef>
                <a:spcPts val="0"/>
              </a:spcBef>
              <a:spcAft>
                <a:spcPts val="750"/>
              </a:spcAft>
              <a:buFont typeface="Arial,Sans-Serif"/>
              <a:buChar char="•"/>
            </a:pPr>
            <a:r>
              <a:rPr lang="es-ES" sz="2400" dirty="0">
                <a:latin typeface="Aptos Display"/>
                <a:ea typeface="+mn-lt"/>
                <a:cs typeface="+mn-lt"/>
              </a:rPr>
              <a:t>Asignar tareas específicas al comité gestor de acuerdo con los roles vistos.</a:t>
            </a:r>
            <a:endParaRPr lang="es-CO" sz="2400" dirty="0">
              <a:solidFill>
                <a:srgbClr val="000000"/>
              </a:solidFill>
              <a:latin typeface="Aptos Display"/>
              <a:ea typeface="+mn-lt"/>
              <a:cs typeface="+mn-lt"/>
            </a:endParaRPr>
          </a:p>
          <a:p>
            <a:pPr lvl="1" algn="just">
              <a:buNone/>
            </a:pPr>
            <a:endParaRPr lang="es-CO" sz="2000" dirty="0">
              <a:latin typeface="Aptos Display"/>
            </a:endParaRPr>
          </a:p>
        </p:txBody>
      </p:sp>
    </p:spTree>
    <p:extLst>
      <p:ext uri="{BB962C8B-B14F-4D97-AF65-F5344CB8AC3E}">
        <p14:creationId xmlns:p14="http://schemas.microsoft.com/office/powerpoint/2010/main" val="30975388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76CCCF-A080-7BF4-85B7-8AC5ABD90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BEA6421-B9AE-14F5-8C8E-17B479F83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84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9814B2BB-B330-313C-30C8-4B2EE7E19D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1" r="23210" b="-69"/>
          <a:stretch>
            <a:fillRect/>
          </a:stretch>
        </p:blipFill>
        <p:spPr>
          <a:xfrm>
            <a:off x="3374569" y="4703"/>
            <a:ext cx="9362177" cy="6853297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D5BA8FC9-CEEB-B8DF-216C-F4470D361E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4" t="13302" r="9328" b="19850"/>
          <a:stretch/>
        </p:blipFill>
        <p:spPr>
          <a:xfrm>
            <a:off x="9470569" y="5165397"/>
            <a:ext cx="2569029" cy="1774373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70A84BDF-F34A-3988-46EB-F65E52EDB1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15" b="5882"/>
          <a:stretch>
            <a:fillRect/>
          </a:stretch>
        </p:blipFill>
        <p:spPr>
          <a:xfrm>
            <a:off x="-516895" y="1"/>
            <a:ext cx="6060445" cy="685800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55EA28E1-384A-C674-ADCD-DD1187A2D669}"/>
              </a:ext>
            </a:extLst>
          </p:cNvPr>
          <p:cNvSpPr txBox="1">
            <a:spLocks/>
          </p:cNvSpPr>
          <p:nvPr/>
        </p:nvSpPr>
        <p:spPr>
          <a:xfrm>
            <a:off x="152402" y="188622"/>
            <a:ext cx="8764146" cy="12416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40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OBJETIVOS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D61797B1-AD82-5622-5D5B-A674B31B1392}"/>
              </a:ext>
            </a:extLst>
          </p:cNvPr>
          <p:cNvSpPr txBox="1">
            <a:spLocks/>
          </p:cNvSpPr>
          <p:nvPr/>
        </p:nvSpPr>
        <p:spPr>
          <a:xfrm>
            <a:off x="152402" y="982310"/>
            <a:ext cx="3743338" cy="55259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es-ES" sz="18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160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bg1"/>
                </a:solidFill>
                <a:ea typeface="+mj-lt"/>
                <a:cs typeface="+mj-lt"/>
              </a:rPr>
              <a:t>Favorecer la reflexión, por parte de los comités gestores al respecto de tres categorías clave para la estrategia de fortalecimiento de la educación media: acciones de acogida, proyecto de vida y transformación curricular. </a:t>
            </a:r>
            <a:endParaRPr lang="es-ES" sz="1600" dirty="0">
              <a:solidFill>
                <a:schemeClr val="bg1"/>
              </a:solidFill>
              <a:latin typeface="Aptos Display" panose="02110004020202020204"/>
              <a:cs typeface="Poppins" pitchFamily="2" charset="77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1600" dirty="0">
              <a:solidFill>
                <a:schemeClr val="bg1"/>
              </a:solidFill>
              <a:latin typeface="Aptos Display"/>
              <a:cs typeface="Poppins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bg1"/>
                </a:solidFill>
                <a:latin typeface="Aptos Display"/>
                <a:cs typeface="Poppins"/>
              </a:rPr>
              <a:t>Continuar con el análisis de </a:t>
            </a:r>
            <a:r>
              <a:rPr lang="es-ES" sz="1600" b="1" dirty="0">
                <a:solidFill>
                  <a:schemeClr val="bg1"/>
                </a:solidFill>
                <a:latin typeface="Aptos Display"/>
                <a:cs typeface="Poppins"/>
              </a:rPr>
              <a:t>resultados de Pruebas Saber </a:t>
            </a:r>
            <a:r>
              <a:rPr lang="es-ES" sz="1600" dirty="0">
                <a:solidFill>
                  <a:schemeClr val="bg1"/>
                </a:solidFill>
                <a:latin typeface="Aptos Display"/>
                <a:cs typeface="Poppins"/>
              </a:rPr>
              <a:t>y de trayectorias educativas para fortalecer la toma de decisiones informadas en el establecimiento educativo.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1600" dirty="0">
              <a:solidFill>
                <a:schemeClr val="bg1"/>
              </a:solidFill>
              <a:ea typeface="+mj-lt"/>
              <a:cs typeface="Poppins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bg1"/>
                </a:solidFill>
                <a:ea typeface="+mj-lt"/>
                <a:cs typeface="+mj-lt"/>
              </a:rPr>
              <a:t>Fortalecer la comprensión y dinamización del equipo gestor de la Media  brindando acompañamiento y orientación en torno a sus roles. </a:t>
            </a:r>
            <a:endParaRPr lang="es-E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778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80674-24E5-EB78-4F2F-27A6B55563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F7F05AA-BFC2-2ECC-95D9-2849C6670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1650"/>
            <a:ext cx="7268705" cy="113449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67509FE-6FDF-6524-5BB2-3DACA1C40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4" t="13302" r="9328" b="19850"/>
          <a:stretch/>
        </p:blipFill>
        <p:spPr>
          <a:xfrm>
            <a:off x="9470569" y="5165397"/>
            <a:ext cx="2569029" cy="1774373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ADF26CB-9193-4B29-B777-2DC4FE01B764}"/>
              </a:ext>
            </a:extLst>
          </p:cNvPr>
          <p:cNvSpPr/>
          <p:nvPr/>
        </p:nvSpPr>
        <p:spPr>
          <a:xfrm>
            <a:off x="529819" y="541845"/>
            <a:ext cx="62090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800" b="1">
                <a:solidFill>
                  <a:schemeClr val="bg1"/>
                </a:solidFill>
                <a:latin typeface="Arial"/>
                <a:cs typeface="Arial"/>
              </a:rPr>
              <a:t>AGENDA DOCENTES Y DIRECTIVOS DOCENTES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114EE414-DA70-6FFF-3FE7-7DFE9C7E36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53342106"/>
              </p:ext>
            </p:extLst>
          </p:nvPr>
        </p:nvGraphicFramePr>
        <p:xfrm>
          <a:off x="1123950" y="2166348"/>
          <a:ext cx="9944100" cy="34573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23038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424BDC-75C4-E381-51E3-6A93AE9F07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Hombre parado junto a un jardín&#10;&#10;El contenido generado por inteligencia artificial puede ser incorrecto.">
            <a:extLst>
              <a:ext uri="{FF2B5EF4-FFF2-40B4-BE49-F238E27FC236}">
                <a16:creationId xmlns:a16="http://schemas.microsoft.com/office/drawing/2014/main" id="{97AE7C62-FE90-6FB8-69C8-322A38BB7D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70" r="-171" b="-170"/>
          <a:stretch>
            <a:fillRect/>
          </a:stretch>
        </p:blipFill>
        <p:spPr>
          <a:xfrm>
            <a:off x="0" y="0"/>
            <a:ext cx="12231973" cy="685799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7F49044-2751-A4BE-598A-ADBFFBF02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27647"/>
            <a:ext cx="5451344" cy="1524844"/>
          </a:xfrm>
          <a:prstGeom prst="rect">
            <a:avLst/>
          </a:prstGeom>
          <a:noFill/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BFF0B5F7-10A0-5F4F-B986-9FAFE0ED77A7}"/>
              </a:ext>
            </a:extLst>
          </p:cNvPr>
          <p:cNvSpPr txBox="1">
            <a:spLocks/>
          </p:cNvSpPr>
          <p:nvPr/>
        </p:nvSpPr>
        <p:spPr>
          <a:xfrm>
            <a:off x="305134" y="4527647"/>
            <a:ext cx="1446174" cy="16927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0000" b="1">
                <a:solidFill>
                  <a:srgbClr val="3AF9A2"/>
                </a:solidFill>
                <a:latin typeface="Poppins" pitchFamily="2" charset="77"/>
                <a:cs typeface="Poppins" pitchFamily="2" charset="77"/>
              </a:rPr>
              <a:t>1.</a:t>
            </a:r>
            <a:endParaRPr lang="es-CO" sz="10000" b="1">
              <a:solidFill>
                <a:srgbClr val="3AF9A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982EB003-F751-E4A2-96FA-1D7A15335909}"/>
              </a:ext>
            </a:extLst>
          </p:cNvPr>
          <p:cNvSpPr/>
          <p:nvPr/>
        </p:nvSpPr>
        <p:spPr>
          <a:xfrm>
            <a:off x="1197951" y="4598968"/>
            <a:ext cx="4141355" cy="138499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s-CO" sz="2800" b="1" dirty="0">
                <a:solidFill>
                  <a:schemeClr val="bg1"/>
                </a:solidFill>
                <a:latin typeface="Poppins"/>
                <a:cs typeface="Poppins"/>
              </a:rPr>
              <a:t>ESTRATEGIA DE CARTOGRAFÍA EDUCATIVA</a:t>
            </a:r>
            <a:endParaRPr lang="es-CO" sz="2800" b="1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B537E3F-4856-00E3-FF49-66152EDB1C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4" t="13302" r="9328" b="19850"/>
          <a:stretch/>
        </p:blipFill>
        <p:spPr>
          <a:xfrm>
            <a:off x="9470569" y="5165397"/>
            <a:ext cx="2569029" cy="177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470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BE61A6E-C296-8138-404B-FDAC4F9C8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1650"/>
            <a:ext cx="7268705" cy="113449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75E15EA-DD19-63CC-4BD9-E3E8F299E3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4" t="13302" r="9328" b="19850"/>
          <a:stretch/>
        </p:blipFill>
        <p:spPr>
          <a:xfrm>
            <a:off x="9470569" y="5165397"/>
            <a:ext cx="2569029" cy="1774373"/>
          </a:xfrm>
          <a:prstGeom prst="rect">
            <a:avLst/>
          </a:prstGeom>
        </p:spPr>
      </p:pic>
      <p:sp>
        <p:nvSpPr>
          <p:cNvPr id="4" name="Subtítulo 2">
            <a:extLst>
              <a:ext uri="{FF2B5EF4-FFF2-40B4-BE49-F238E27FC236}">
                <a16:creationId xmlns:a16="http://schemas.microsoft.com/office/drawing/2014/main" id="{503B7F39-BF77-8A47-3063-7AE777A44AE1}"/>
              </a:ext>
            </a:extLst>
          </p:cNvPr>
          <p:cNvSpPr txBox="1">
            <a:spLocks/>
          </p:cNvSpPr>
          <p:nvPr/>
        </p:nvSpPr>
        <p:spPr>
          <a:xfrm>
            <a:off x="529819" y="1905470"/>
            <a:ext cx="5569285" cy="41614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just">
              <a:buNone/>
            </a:pPr>
            <a:r>
              <a:rPr lang="es-CO" sz="2000" dirty="0">
                <a:solidFill>
                  <a:srgbClr val="000000"/>
                </a:solidFill>
                <a:ea typeface="+mn-lt"/>
                <a:cs typeface="+mn-lt"/>
              </a:rPr>
              <a:t>Es una metodología para analizar la realidad de una comunidad educativa, entre sus virtudes tiene que: </a:t>
            </a:r>
            <a:endParaRPr lang="en-US" sz="2000" dirty="0">
              <a:solidFill>
                <a:srgbClr val="000000"/>
              </a:solidFill>
              <a:latin typeface="Helvetica"/>
              <a:ea typeface="+mn-lt"/>
              <a:cs typeface="Helvetica"/>
            </a:endParaRPr>
          </a:p>
          <a:p>
            <a:pPr marL="0" lvl="1" algn="just"/>
            <a:r>
              <a:rPr lang="es-CO" sz="2000" dirty="0">
                <a:solidFill>
                  <a:srgbClr val="000000"/>
                </a:solidFill>
                <a:ea typeface="+mn-lt"/>
                <a:cs typeface="+mn-lt"/>
              </a:rPr>
              <a:t>Permite conocer el contexto escolar </a:t>
            </a:r>
            <a:endParaRPr lang="en-US" dirty="0"/>
          </a:p>
          <a:p>
            <a:pPr marL="0" lvl="1" algn="just"/>
            <a:r>
              <a:rPr lang="es-CO" sz="2000" dirty="0">
                <a:solidFill>
                  <a:srgbClr val="000000"/>
                </a:solidFill>
                <a:ea typeface="+mn-lt"/>
                <a:cs typeface="+mn-lt"/>
              </a:rPr>
              <a:t>Ayuda a identificar la percepción de los actores de la comunidad educativa sobre su relación con el entorno </a:t>
            </a:r>
            <a:endParaRPr lang="es-CO" dirty="0">
              <a:solidFill>
                <a:srgbClr val="000000"/>
              </a:solidFill>
              <a:ea typeface="+mn-lt"/>
              <a:cs typeface="+mn-lt"/>
            </a:endParaRPr>
          </a:p>
          <a:p>
            <a:pPr marL="0" lvl="1" algn="just"/>
            <a:r>
              <a:rPr lang="es-CO" sz="2000" dirty="0">
                <a:solidFill>
                  <a:srgbClr val="000000"/>
                </a:solidFill>
                <a:ea typeface="+mn-lt"/>
                <a:cs typeface="+mn-lt"/>
              </a:rPr>
              <a:t>Es una herramienta para que las comunidades educativas reflexionen y analicen mejor su realidad. </a:t>
            </a:r>
            <a:endParaRPr lang="es-CO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4DD517C-77F9-461B-3C4D-14F98EA24DBD}"/>
              </a:ext>
            </a:extLst>
          </p:cNvPr>
          <p:cNvSpPr/>
          <p:nvPr/>
        </p:nvSpPr>
        <p:spPr>
          <a:xfrm>
            <a:off x="529819" y="541845"/>
            <a:ext cx="6209065" cy="138499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s-CO" sz="2800" b="1" dirty="0">
                <a:solidFill>
                  <a:schemeClr val="bg1"/>
                </a:solidFill>
                <a:latin typeface="Poppins"/>
                <a:cs typeface="Poppins"/>
              </a:rPr>
              <a:t>ESTRATEGIA DE CARTOGRAFÍA EDUCATIVA</a:t>
            </a:r>
            <a:endParaRPr lang="es-CO" sz="2800" dirty="0">
              <a:solidFill>
                <a:schemeClr val="bg1"/>
              </a:solidFill>
              <a:latin typeface="Poppins"/>
              <a:cs typeface="Poppins"/>
            </a:endParaRPr>
          </a:p>
          <a:p>
            <a:endParaRPr lang="es-CO" sz="2800" b="1" dirty="0">
              <a:solidFill>
                <a:schemeClr val="bg1"/>
              </a:solidFill>
              <a:latin typeface="Poppins"/>
              <a:cs typeface="Poppins"/>
            </a:endParaRPr>
          </a:p>
        </p:txBody>
      </p:sp>
      <p:pic>
        <p:nvPicPr>
          <p:cNvPr id="6" name="Imagen 5" descr="Cartografía Social para la atención integral a la primera Infancia">
            <a:extLst>
              <a:ext uri="{FF2B5EF4-FFF2-40B4-BE49-F238E27FC236}">
                <a16:creationId xmlns:a16="http://schemas.microsoft.com/office/drawing/2014/main" id="{1F366DF1-D145-D8C7-3471-B38402B50B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2772" y="2481336"/>
            <a:ext cx="4987505" cy="245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2133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9A600-465A-8C65-1A36-446D0661D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F5AF776-A40B-A286-C5A3-92FC0E5A0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1650"/>
            <a:ext cx="7268705" cy="113449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53876D0-B3B8-3498-5244-4472358FE9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4" t="13302" r="9328" b="19850"/>
          <a:stretch/>
        </p:blipFill>
        <p:spPr>
          <a:xfrm>
            <a:off x="10189437" y="5481698"/>
            <a:ext cx="2037068" cy="1371808"/>
          </a:xfrm>
          <a:prstGeom prst="rect">
            <a:avLst/>
          </a:prstGeom>
        </p:spPr>
      </p:pic>
      <p:sp>
        <p:nvSpPr>
          <p:cNvPr id="4" name="Subtítulo 2">
            <a:extLst>
              <a:ext uri="{FF2B5EF4-FFF2-40B4-BE49-F238E27FC236}">
                <a16:creationId xmlns:a16="http://schemas.microsoft.com/office/drawing/2014/main" id="{41260FA2-EAEA-5083-EA57-E77AD1FD8419}"/>
              </a:ext>
            </a:extLst>
          </p:cNvPr>
          <p:cNvSpPr txBox="1">
            <a:spLocks/>
          </p:cNvSpPr>
          <p:nvPr/>
        </p:nvSpPr>
        <p:spPr>
          <a:xfrm>
            <a:off x="529819" y="4929680"/>
            <a:ext cx="10674292" cy="11372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just">
              <a:buNone/>
            </a:pPr>
            <a:r>
              <a:rPr lang="es-CO" sz="2000" dirty="0">
                <a:solidFill>
                  <a:srgbClr val="000000"/>
                </a:solidFill>
                <a:ea typeface="+mn-lt"/>
                <a:cs typeface="+mn-lt"/>
              </a:rPr>
              <a:t>Haremos un acercamiento a 3 factores de interés para los establecimientos educativos participantes de la estrategia, con respecto a nuestros estudiantes del nivel de la media (grados noveno a undécimo).</a:t>
            </a:r>
            <a:endParaRPr lang="es-ES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6E9A1365-44B7-80D3-6F91-4ED8D916538A}"/>
              </a:ext>
            </a:extLst>
          </p:cNvPr>
          <p:cNvSpPr/>
          <p:nvPr/>
        </p:nvSpPr>
        <p:spPr>
          <a:xfrm>
            <a:off x="529819" y="541845"/>
            <a:ext cx="6209065" cy="138499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s-CO" sz="2800" b="1" dirty="0">
                <a:solidFill>
                  <a:schemeClr val="bg1"/>
                </a:solidFill>
                <a:latin typeface="Poppins"/>
                <a:cs typeface="Poppins"/>
              </a:rPr>
              <a:t>ESTRATEGIA DE CARTOGRAFÍA EDUCATIVA</a:t>
            </a:r>
            <a:endParaRPr lang="es-CO" sz="2800" dirty="0">
              <a:solidFill>
                <a:schemeClr val="bg1"/>
              </a:solidFill>
              <a:latin typeface="Poppins"/>
              <a:cs typeface="Poppins"/>
            </a:endParaRPr>
          </a:p>
          <a:p>
            <a:endParaRPr lang="es-CO" sz="2800" b="1" dirty="0">
              <a:solidFill>
                <a:schemeClr val="bg1"/>
              </a:solidFill>
              <a:latin typeface="Poppins"/>
              <a:cs typeface="Poppins"/>
            </a:endParaRPr>
          </a:p>
        </p:txBody>
      </p:sp>
      <p:pic>
        <p:nvPicPr>
          <p:cNvPr id="7" name="Imagen 6" descr="Texto&#10;&#10;El contenido generado por IA puede ser incorrecto.">
            <a:extLst>
              <a:ext uri="{FF2B5EF4-FFF2-40B4-BE49-F238E27FC236}">
                <a16:creationId xmlns:a16="http://schemas.microsoft.com/office/drawing/2014/main" id="{941A6DCC-F514-6E15-732A-39D98D349B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3820" t="29243" r="22137" b="46317"/>
          <a:stretch>
            <a:fillRect/>
          </a:stretch>
        </p:blipFill>
        <p:spPr>
          <a:xfrm>
            <a:off x="1932318" y="1714364"/>
            <a:ext cx="8245290" cy="281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835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5F5EAB-303C-25A3-B8B0-4CEA38E5E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1C8AACD-4935-A607-7F50-1AEF7FA90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1650"/>
            <a:ext cx="7268705" cy="113449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123C88D-C9B9-875C-86BB-38B51C7EF2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4" t="13302" r="9328" b="19850"/>
          <a:stretch/>
        </p:blipFill>
        <p:spPr>
          <a:xfrm>
            <a:off x="10160682" y="5639849"/>
            <a:ext cx="1878916" cy="1213657"/>
          </a:xfrm>
          <a:prstGeom prst="rect">
            <a:avLst/>
          </a:prstGeom>
        </p:spPr>
      </p:pic>
      <p:sp>
        <p:nvSpPr>
          <p:cNvPr id="4" name="Subtítulo 2">
            <a:extLst>
              <a:ext uri="{FF2B5EF4-FFF2-40B4-BE49-F238E27FC236}">
                <a16:creationId xmlns:a16="http://schemas.microsoft.com/office/drawing/2014/main" id="{3AB42D53-A11A-35F2-F76F-96C9E99BDF11}"/>
              </a:ext>
            </a:extLst>
          </p:cNvPr>
          <p:cNvSpPr txBox="1">
            <a:spLocks/>
          </p:cNvSpPr>
          <p:nvPr/>
        </p:nvSpPr>
        <p:spPr>
          <a:xfrm>
            <a:off x="529819" y="1718564"/>
            <a:ext cx="11133322" cy="43483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just">
              <a:buNone/>
            </a:pPr>
            <a:r>
              <a:rPr lang="es-CO" sz="2000" dirty="0">
                <a:solidFill>
                  <a:srgbClr val="000000"/>
                </a:solidFill>
                <a:ea typeface="+mn-lt"/>
                <a:cs typeface="+mn-lt"/>
              </a:rPr>
              <a:t>En equipos por cada establecimiento educativo, </a:t>
            </a:r>
            <a:r>
              <a:rPr lang="es-CO" sz="2000" b="1" dirty="0">
                <a:solidFill>
                  <a:srgbClr val="000000"/>
                </a:solidFill>
                <a:ea typeface="+mn-lt"/>
                <a:cs typeface="+mn-lt"/>
              </a:rPr>
              <a:t>dibujar un mapa del territorio</a:t>
            </a:r>
            <a:r>
              <a:rPr lang="es-CO" sz="2000" dirty="0">
                <a:solidFill>
                  <a:srgbClr val="000000"/>
                </a:solidFill>
                <a:ea typeface="+mn-lt"/>
                <a:cs typeface="+mn-lt"/>
              </a:rPr>
              <a:t> en donde ubiquen su establecimiento educativo, </a:t>
            </a:r>
            <a:r>
              <a:rPr lang="es-CO" sz="2000" b="1" dirty="0">
                <a:solidFill>
                  <a:srgbClr val="000000"/>
                </a:solidFill>
                <a:ea typeface="+mn-lt"/>
                <a:cs typeface="+mn-lt"/>
              </a:rPr>
              <a:t>poniendo en el centro la o las sedes en las que se presta el servicio a los estudiantes de la media</a:t>
            </a:r>
            <a:r>
              <a:rPr lang="es-CO" sz="2000" dirty="0">
                <a:solidFill>
                  <a:srgbClr val="000000"/>
                </a:solidFill>
                <a:ea typeface="+mn-lt"/>
                <a:cs typeface="+mn-lt"/>
              </a:rPr>
              <a:t>. Al representar el establecimiento ubicar las siguientes categorías:</a:t>
            </a:r>
            <a:endParaRPr lang="es-CO" dirty="0">
              <a:solidFill>
                <a:srgbClr val="196B24"/>
              </a:solidFill>
              <a:ea typeface="+mn-lt"/>
              <a:cs typeface="+mn-lt"/>
            </a:endParaRPr>
          </a:p>
          <a:p>
            <a:pPr marL="0" lvl="1" indent="0" algn="just">
              <a:buNone/>
            </a:pPr>
            <a:endParaRPr lang="es-CO" sz="2000" dirty="0">
              <a:solidFill>
                <a:srgbClr val="000000"/>
              </a:solidFill>
              <a:ea typeface="+mn-lt"/>
              <a:cs typeface="+mn-lt"/>
            </a:endParaRPr>
          </a:p>
          <a:p>
            <a:pPr marL="342900" lvl="1" indent="-342900" algn="just"/>
            <a:r>
              <a:rPr lang="es-CO" sz="2000" dirty="0">
                <a:solidFill>
                  <a:schemeClr val="accent3"/>
                </a:solidFill>
                <a:ea typeface="+mn-lt"/>
                <a:cs typeface="+mn-lt"/>
              </a:rPr>
              <a:t>Costado izquierdo: las </a:t>
            </a:r>
            <a:r>
              <a:rPr lang="es-CO" sz="2000" b="1" dirty="0">
                <a:solidFill>
                  <a:schemeClr val="accent3"/>
                </a:solidFill>
                <a:ea typeface="+mn-lt"/>
                <a:cs typeface="+mn-lt"/>
              </a:rPr>
              <a:t>acciones de acogida</a:t>
            </a:r>
            <a:r>
              <a:rPr lang="es-CO" sz="2000" dirty="0">
                <a:solidFill>
                  <a:schemeClr val="accent3"/>
                </a:solidFill>
                <a:ea typeface="+mn-lt"/>
                <a:cs typeface="+mn-lt"/>
              </a:rPr>
              <a:t> que se realizan en el establecimiento (con color verde).</a:t>
            </a:r>
            <a:endParaRPr lang="es-CO" dirty="0">
              <a:solidFill>
                <a:schemeClr val="accent3"/>
              </a:solidFill>
              <a:ea typeface="+mn-lt"/>
              <a:cs typeface="+mn-lt"/>
            </a:endParaRPr>
          </a:p>
          <a:p>
            <a:pPr marL="342900" lvl="1" indent="-342900" algn="just"/>
            <a:r>
              <a:rPr lang="es-CO" sz="2000" dirty="0">
                <a:solidFill>
                  <a:srgbClr val="0070C0"/>
                </a:solidFill>
                <a:ea typeface="+mn-lt"/>
                <a:cs typeface="+mn-lt"/>
              </a:rPr>
              <a:t>Costado derecho: acciones para apoyar la formulación del </a:t>
            </a:r>
            <a:r>
              <a:rPr lang="es-CO" sz="2000" b="1" dirty="0">
                <a:solidFill>
                  <a:srgbClr val="0070C0"/>
                </a:solidFill>
                <a:ea typeface="+mn-lt"/>
                <a:cs typeface="+mn-lt"/>
              </a:rPr>
              <a:t>proyecto de vida</a:t>
            </a:r>
            <a:r>
              <a:rPr lang="es-CO" sz="2000" dirty="0">
                <a:solidFill>
                  <a:srgbClr val="0070C0"/>
                </a:solidFill>
                <a:ea typeface="+mn-lt"/>
                <a:cs typeface="+mn-lt"/>
              </a:rPr>
              <a:t> de los estudiantes (color azul).</a:t>
            </a:r>
            <a:endParaRPr lang="es-CO" dirty="0">
              <a:solidFill>
                <a:srgbClr val="000000"/>
              </a:solidFill>
              <a:ea typeface="+mn-lt"/>
              <a:cs typeface="+mn-lt"/>
            </a:endParaRPr>
          </a:p>
          <a:p>
            <a:pPr marL="342900" lvl="1" indent="-342900" algn="just"/>
            <a:r>
              <a:rPr lang="es-CO" sz="2000" dirty="0">
                <a:solidFill>
                  <a:srgbClr val="000000"/>
                </a:solidFill>
                <a:ea typeface="+mn-lt"/>
                <a:cs typeface="+mn-lt"/>
              </a:rPr>
              <a:t>Centro: Acciones evidenciables en los planes de estudio que, articulan los procesos de acogida y formulación de proyecto de vida (color negro).</a:t>
            </a:r>
            <a:endParaRPr lang="es-CO" dirty="0">
              <a:solidFill>
                <a:srgbClr val="000000"/>
              </a:solidFill>
              <a:ea typeface="+mn-lt"/>
              <a:cs typeface="+mn-lt"/>
            </a:endParaRPr>
          </a:p>
          <a:p>
            <a:pPr marL="342900" lvl="1" indent="-342900" algn="just"/>
            <a:r>
              <a:rPr lang="es-CO" sz="2000" dirty="0">
                <a:solidFill>
                  <a:schemeClr val="accent2">
                    <a:lumMod val="76000"/>
                  </a:schemeClr>
                </a:solidFill>
                <a:ea typeface="+mn-lt"/>
                <a:cs typeface="+mn-lt"/>
              </a:rPr>
              <a:t>Costado inferior: de acuerdo con la información representada, ¿Cuáles serían las estrategias escolares prioritarias para implementar con la población de la media en su establecimiento educativo? (color rojo)</a:t>
            </a:r>
            <a:endParaRPr lang="es-CO">
              <a:solidFill>
                <a:schemeClr val="accent2">
                  <a:lumMod val="76000"/>
                </a:schemeClr>
              </a:solidFill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EFEB446F-2F72-8B40-4E48-7D1B03A6B8C3}"/>
              </a:ext>
            </a:extLst>
          </p:cNvPr>
          <p:cNvSpPr/>
          <p:nvPr/>
        </p:nvSpPr>
        <p:spPr>
          <a:xfrm>
            <a:off x="529819" y="541845"/>
            <a:ext cx="6209065" cy="138499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s-CO" sz="2800" b="1" dirty="0">
                <a:solidFill>
                  <a:schemeClr val="bg1"/>
                </a:solidFill>
                <a:latin typeface="Poppins"/>
                <a:cs typeface="Poppins"/>
              </a:rPr>
              <a:t>ESTRATEGIA DE CARTOGRAFÍA EDUCATIVA</a:t>
            </a:r>
            <a:endParaRPr lang="es-CO" sz="2800" dirty="0">
              <a:solidFill>
                <a:schemeClr val="bg1"/>
              </a:solidFill>
              <a:latin typeface="Poppins"/>
              <a:cs typeface="Poppins"/>
            </a:endParaRPr>
          </a:p>
          <a:p>
            <a:endParaRPr lang="es-CO" sz="2800" b="1" dirty="0">
              <a:solidFill>
                <a:schemeClr val="bg1"/>
              </a:solidFill>
              <a:latin typeface="Poppins"/>
              <a:cs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503138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33F087-2F0A-B4EC-9877-5864574F16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7B13DB2-3B1B-CA1A-8A7B-69B37B1D5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1650"/>
            <a:ext cx="7268705" cy="113449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E549266-F2C3-A391-86DC-0BE2739F05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4" t="13302" r="9328" b="19850"/>
          <a:stretch/>
        </p:blipFill>
        <p:spPr>
          <a:xfrm>
            <a:off x="10160682" y="5639849"/>
            <a:ext cx="1878916" cy="1213657"/>
          </a:xfrm>
          <a:prstGeom prst="rect">
            <a:avLst/>
          </a:prstGeom>
        </p:spPr>
      </p:pic>
      <p:sp>
        <p:nvSpPr>
          <p:cNvPr id="4" name="Subtítulo 2">
            <a:extLst>
              <a:ext uri="{FF2B5EF4-FFF2-40B4-BE49-F238E27FC236}">
                <a16:creationId xmlns:a16="http://schemas.microsoft.com/office/drawing/2014/main" id="{7C9D0D2B-0DB5-5DD2-048E-1E5868A009D2}"/>
              </a:ext>
            </a:extLst>
          </p:cNvPr>
          <p:cNvSpPr txBox="1">
            <a:spLocks/>
          </p:cNvSpPr>
          <p:nvPr/>
        </p:nvSpPr>
        <p:spPr>
          <a:xfrm>
            <a:off x="5642146" y="1718564"/>
            <a:ext cx="6020995" cy="43483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>
              <a:buNone/>
            </a:pPr>
            <a:r>
              <a:rPr lang="es-CO" sz="2000" b="1" dirty="0">
                <a:solidFill>
                  <a:srgbClr val="000000"/>
                </a:solidFill>
                <a:ea typeface="+mn-lt"/>
                <a:cs typeface="+mn-lt"/>
              </a:rPr>
              <a:t>Pegar la cartografía</a:t>
            </a:r>
            <a:r>
              <a:rPr lang="es-CO" sz="2000" dirty="0">
                <a:solidFill>
                  <a:srgbClr val="000000"/>
                </a:solidFill>
                <a:ea typeface="+mn-lt"/>
                <a:cs typeface="+mn-lt"/>
              </a:rPr>
              <a:t> en un lugar visible para que los otros comités puedan observarla a manera de recorrido en galería.</a:t>
            </a:r>
            <a:endParaRPr lang="es-ES" dirty="0">
              <a:ea typeface="+mn-lt"/>
              <a:cs typeface="+mn-lt"/>
            </a:endParaRPr>
          </a:p>
          <a:p>
            <a:pPr lvl="1" algn="just">
              <a:buNone/>
            </a:pPr>
            <a:endParaRPr lang="es-CO" sz="2000" dirty="0">
              <a:solidFill>
                <a:srgbClr val="000000"/>
              </a:solidFill>
              <a:ea typeface="+mn-lt"/>
              <a:cs typeface="+mn-lt"/>
            </a:endParaRPr>
          </a:p>
          <a:p>
            <a:pPr lvl="1" algn="just">
              <a:buNone/>
            </a:pPr>
            <a:r>
              <a:rPr lang="es-CO" sz="2000" dirty="0">
                <a:solidFill>
                  <a:srgbClr val="000000"/>
                </a:solidFill>
                <a:ea typeface="+mn-lt"/>
                <a:cs typeface="+mn-lt"/>
              </a:rPr>
              <a:t>Tiempos:</a:t>
            </a:r>
            <a:endParaRPr lang="es-CO" dirty="0"/>
          </a:p>
          <a:p>
            <a:pPr lvl="1" algn="just">
              <a:buNone/>
            </a:pPr>
            <a:r>
              <a:rPr lang="es-CO" sz="2000" dirty="0">
                <a:solidFill>
                  <a:srgbClr val="000000"/>
                </a:solidFill>
                <a:ea typeface="+mn-lt"/>
                <a:cs typeface="+mn-lt"/>
              </a:rPr>
              <a:t>• 20 minutos para dibujar el mapa</a:t>
            </a:r>
            <a:endParaRPr lang="es-CO" dirty="0"/>
          </a:p>
          <a:p>
            <a:pPr lvl="1" algn="just">
              <a:buNone/>
            </a:pPr>
            <a:r>
              <a:rPr lang="es-CO" sz="2000" dirty="0">
                <a:solidFill>
                  <a:srgbClr val="000000"/>
                </a:solidFill>
                <a:ea typeface="+mn-lt"/>
                <a:cs typeface="+mn-lt"/>
              </a:rPr>
              <a:t>• 15 minutos para la identificación de las categorías</a:t>
            </a:r>
            <a:endParaRPr lang="en-US" dirty="0">
              <a:ea typeface="+mn-lt"/>
              <a:cs typeface="+mn-lt"/>
            </a:endParaRPr>
          </a:p>
          <a:p>
            <a:pPr lvl="1" algn="just">
              <a:buNone/>
            </a:pPr>
            <a:r>
              <a:rPr lang="es-CO" sz="2000" dirty="0">
                <a:solidFill>
                  <a:srgbClr val="000000"/>
                </a:solidFill>
                <a:ea typeface="+mn-lt"/>
                <a:cs typeface="+mn-lt"/>
              </a:rPr>
              <a:t>• 15 minutos para hacer el recorrido por la galería.</a:t>
            </a:r>
            <a:endParaRPr lang="es-CO" dirty="0">
              <a:ea typeface="+mn-lt"/>
              <a:cs typeface="+mn-lt"/>
            </a:endParaRPr>
          </a:p>
          <a:p>
            <a:pPr lvl="1" algn="just">
              <a:buNone/>
            </a:pPr>
            <a:r>
              <a:rPr lang="es-CO" sz="2000" dirty="0">
                <a:solidFill>
                  <a:srgbClr val="000000"/>
                </a:solidFill>
                <a:ea typeface="+mn-lt"/>
                <a:cs typeface="+mn-lt"/>
              </a:rPr>
              <a:t>• 15 minutos para identificar los aspectos comunes más relevantes entre las cartografías realizadas.</a:t>
            </a:r>
            <a:endParaRPr lang="es-CO" dirty="0">
              <a:ea typeface="+mn-lt"/>
              <a:cs typeface="+mn-lt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A1EEB258-4FA0-DD92-B181-03BCA2772D2E}"/>
              </a:ext>
            </a:extLst>
          </p:cNvPr>
          <p:cNvSpPr/>
          <p:nvPr/>
        </p:nvSpPr>
        <p:spPr>
          <a:xfrm>
            <a:off x="529819" y="541845"/>
            <a:ext cx="6209065" cy="138499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s-CO" sz="2800" b="1" dirty="0">
                <a:solidFill>
                  <a:schemeClr val="bg1"/>
                </a:solidFill>
                <a:latin typeface="Poppins"/>
                <a:cs typeface="Poppins"/>
              </a:rPr>
              <a:t>ESTRATEGIA DE CARTOGRAFÍA EDUCATIVA</a:t>
            </a:r>
            <a:endParaRPr lang="es-CO" sz="2800" dirty="0">
              <a:solidFill>
                <a:schemeClr val="bg1"/>
              </a:solidFill>
              <a:latin typeface="Poppins"/>
              <a:cs typeface="Poppins"/>
            </a:endParaRPr>
          </a:p>
          <a:p>
            <a:endParaRPr lang="es-CO" sz="2800" b="1" dirty="0">
              <a:solidFill>
                <a:schemeClr val="bg1"/>
              </a:solidFill>
              <a:latin typeface="Poppins"/>
              <a:cs typeface="Poppins"/>
            </a:endParaRPr>
          </a:p>
        </p:txBody>
      </p:sp>
      <p:pic>
        <p:nvPicPr>
          <p:cNvPr id="6" name="Imagen 5" descr="Imagen que contiene Escala de tiempo&#10;&#10;El contenido generado por IA puede ser incorrecto.">
            <a:extLst>
              <a:ext uri="{FF2B5EF4-FFF2-40B4-BE49-F238E27FC236}">
                <a16:creationId xmlns:a16="http://schemas.microsoft.com/office/drawing/2014/main" id="{46AF2AD9-7B3E-F71B-F2C9-A55F4FF9F12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65" t="10063" r="22047" b="76"/>
          <a:stretch>
            <a:fillRect/>
          </a:stretch>
        </p:blipFill>
        <p:spPr>
          <a:xfrm>
            <a:off x="531962" y="1716292"/>
            <a:ext cx="5301561" cy="472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303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18D39-E3B8-DCBF-E5D7-8505ACD2F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interior, persona, hombre, viendo&#10;&#10;El contenido generado por IA puede ser incorrecto.">
            <a:extLst>
              <a:ext uri="{FF2B5EF4-FFF2-40B4-BE49-F238E27FC236}">
                <a16:creationId xmlns:a16="http://schemas.microsoft.com/office/drawing/2014/main" id="{DD598F3A-B013-7F63-0AC3-40BAA6428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03"/>
            <a:ext cx="12192000" cy="684859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F01344D-7E13-D70F-AC00-DE4779F88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27647"/>
            <a:ext cx="5451344" cy="1524844"/>
          </a:xfrm>
          <a:prstGeom prst="rect">
            <a:avLst/>
          </a:prstGeom>
          <a:noFill/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D89377B1-3370-1B81-11A1-059E32422BE3}"/>
              </a:ext>
            </a:extLst>
          </p:cNvPr>
          <p:cNvSpPr txBox="1">
            <a:spLocks/>
          </p:cNvSpPr>
          <p:nvPr/>
        </p:nvSpPr>
        <p:spPr>
          <a:xfrm>
            <a:off x="305134" y="4527647"/>
            <a:ext cx="1446174" cy="16927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0000" b="1">
                <a:solidFill>
                  <a:srgbClr val="3AF9A2"/>
                </a:solidFill>
                <a:latin typeface="Poppins" pitchFamily="2" charset="77"/>
                <a:cs typeface="Poppins" pitchFamily="2" charset="77"/>
              </a:rPr>
              <a:t>2.</a:t>
            </a:r>
            <a:endParaRPr lang="es-CO" sz="10000" b="1">
              <a:solidFill>
                <a:srgbClr val="3AF9A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F25A5AB5-2B8E-CC69-0162-854CD2B83E52}"/>
              </a:ext>
            </a:extLst>
          </p:cNvPr>
          <p:cNvSpPr/>
          <p:nvPr/>
        </p:nvSpPr>
        <p:spPr>
          <a:xfrm>
            <a:off x="1518877" y="4813015"/>
            <a:ext cx="3682710" cy="95410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s-CO" sz="2800" b="1" dirty="0">
                <a:solidFill>
                  <a:schemeClr val="bg1"/>
                </a:solidFill>
                <a:latin typeface="Poppins"/>
                <a:cs typeface="Poppins"/>
              </a:rPr>
              <a:t>DINAMIZACIÓN DEL EQUIPO GESTOR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9C36E934-FFF8-DCE1-37F5-C9E97AA452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4" t="13302" r="9328" b="19850"/>
          <a:stretch/>
        </p:blipFill>
        <p:spPr>
          <a:xfrm>
            <a:off x="9470569" y="5165397"/>
            <a:ext cx="2569029" cy="177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97348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933</Words>
  <Application>Microsoft Office PowerPoint</Application>
  <PresentationFormat>Panorámica</PresentationFormat>
  <Paragraphs>92</Paragraphs>
  <Slides>18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7" baseType="lpstr">
      <vt:lpstr>Aptos</vt:lpstr>
      <vt:lpstr>Aptos Display</vt:lpstr>
      <vt:lpstr>Arial</vt:lpstr>
      <vt:lpstr>Arial,Sans-Serif</vt:lpstr>
      <vt:lpstr>Helvetica</vt:lpstr>
      <vt:lpstr>Mostrar Aptos</vt:lpstr>
      <vt:lpstr>Poppins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SEBASTIAN JIMENEZ BOTERO</dc:creator>
  <cp:lastModifiedBy>MARÍA TERESA VILLA GÓMEZ</cp:lastModifiedBy>
  <cp:revision>282</cp:revision>
  <dcterms:created xsi:type="dcterms:W3CDTF">2025-02-12T15:49:31Z</dcterms:created>
  <dcterms:modified xsi:type="dcterms:W3CDTF">2025-07-29T21:19:42Z</dcterms:modified>
</cp:coreProperties>
</file>