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85" r:id="rId2"/>
    <p:sldId id="279" r:id="rId3"/>
    <p:sldId id="299" r:id="rId4"/>
    <p:sldId id="324" r:id="rId5"/>
    <p:sldId id="307" r:id="rId6"/>
    <p:sldId id="318" r:id="rId7"/>
    <p:sldId id="320" r:id="rId8"/>
    <p:sldId id="322" r:id="rId9"/>
    <p:sldId id="294" r:id="rId10"/>
    <p:sldId id="308" r:id="rId11"/>
    <p:sldId id="302" r:id="rId12"/>
    <p:sldId id="319" r:id="rId13"/>
    <p:sldId id="321" r:id="rId14"/>
    <p:sldId id="288" r:id="rId15"/>
    <p:sldId id="312" r:id="rId16"/>
    <p:sldId id="313" r:id="rId17"/>
    <p:sldId id="314" r:id="rId18"/>
    <p:sldId id="323" r:id="rId19"/>
    <p:sldId id="315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FE0F9-7661-89CB-5969-D4614F551FA3}" v="163" dt="2025-07-19T13:06:21.061"/>
    <p1510:client id="{81A2668F-9C15-0338-18D9-6FFC3814F303}" v="1404" dt="2025-07-19T13:41:15.562"/>
    <p1510:client id="{8E631AC6-2370-8AC6-3859-174D06473E45}" v="169" dt="2025-07-18T21:58:45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EAB00-B9F4-DE47-8B1F-BBBE6671B803}" type="doc">
      <dgm:prSet loTypeId="urn:microsoft.com/office/officeart/2005/8/layout/bProcess3" loCatId="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MX"/>
        </a:p>
      </dgm:t>
    </dgm:pt>
    <dgm:pt modelId="{D372D1F8-9C95-3C45-984B-4189E1FFEAB3}">
      <dgm:prSet phldrT="[Texto]" custT="1"/>
      <dgm:spPr/>
      <dgm:t>
        <a:bodyPr/>
        <a:lstStyle/>
        <a:p>
          <a:r>
            <a:rPr lang="es-MX" sz="1400" dirty="0">
              <a:latin typeface="Helvetica"/>
              <a:cs typeface="Helvetica"/>
            </a:rPr>
            <a:t>Saludo, presentación de objetivos y de agenda </a:t>
          </a:r>
        </a:p>
        <a:p>
          <a:r>
            <a:rPr lang="es-MX" sz="1400" dirty="0">
              <a:latin typeface="Helvetica"/>
              <a:cs typeface="Helvetica"/>
            </a:rPr>
            <a:t>(10 min)</a:t>
          </a:r>
        </a:p>
      </dgm:t>
    </dgm:pt>
    <dgm:pt modelId="{B5227D2A-7A88-A94C-9E29-04A04A36EDCF}" type="parTrans" cxnId="{9694E205-83F6-AB41-87CA-E6288F2D5191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254F068C-CDD8-C64B-882D-80C70B74E8E7}" type="sibTrans" cxnId="{9694E205-83F6-AB41-87CA-E6288F2D5191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BFECFF6B-7B48-9D42-8163-83BBCDB051A3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MX" sz="1400" b="1" dirty="0">
              <a:latin typeface="Helvetica"/>
              <a:cs typeface="Helvetica"/>
            </a:rPr>
            <a:t>Análisis de trayectoria y permanencia</a:t>
          </a:r>
        </a:p>
        <a:p>
          <a:r>
            <a:rPr lang="es-MX" sz="1400" dirty="0">
              <a:latin typeface="Helvetica"/>
              <a:cs typeface="Helvetica"/>
            </a:rPr>
            <a:t>(30 min)</a:t>
          </a:r>
        </a:p>
      </dgm:t>
    </dgm:pt>
    <dgm:pt modelId="{03EE5874-090B-334C-9C46-3954FDD0D0CF}" type="parTrans" cxnId="{A7551F28-8EED-7242-ACFF-EE4490C29BC1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74DA617E-FD9B-664E-B04C-3D96EF8640BA}" type="sibTrans" cxnId="{A7551F28-8EED-7242-ACFF-EE4490C29BC1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6A115226-BFC6-BB40-B85C-8C0D41EFE808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MX" sz="1400" dirty="0">
              <a:latin typeface="Helvetica"/>
              <a:cs typeface="Helvetica"/>
            </a:rPr>
            <a:t>Dispositivos metodológicos: </a:t>
          </a:r>
          <a:r>
            <a:rPr lang="es-MX" sz="1400" b="1" dirty="0">
              <a:latin typeface="Helvetica"/>
              <a:cs typeface="Helvetica"/>
            </a:rPr>
            <a:t>Acciones de Acogida </a:t>
          </a:r>
          <a:endParaRPr lang="es-MX" sz="1400" dirty="0">
            <a:latin typeface="Helvetica"/>
            <a:cs typeface="Helvetica"/>
          </a:endParaRPr>
        </a:p>
        <a:p>
          <a:r>
            <a:rPr lang="es-MX" sz="1400" dirty="0">
              <a:latin typeface="Helvetica"/>
              <a:cs typeface="Helvetica"/>
            </a:rPr>
            <a:t>(15 min)</a:t>
          </a:r>
        </a:p>
      </dgm:t>
    </dgm:pt>
    <dgm:pt modelId="{925519C0-DA5D-4B4C-8D7F-8916595B6429}" type="parTrans" cxnId="{DC159B19-3FB8-AC40-8DBC-C56A6B10330B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E9EBFB6E-CFEE-DD45-AD9E-5C481A8D0399}" type="sibTrans" cxnId="{DC159B19-3FB8-AC40-8DBC-C56A6B10330B}">
      <dgm:prSet custT="1"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12E3E011-7663-F24E-839D-72048A660336}">
      <dgm:prSet phldrT="[Texto]" custT="1"/>
      <dgm:spPr/>
      <dgm:t>
        <a:bodyPr/>
        <a:lstStyle/>
        <a:p>
          <a:pPr rtl="0"/>
          <a:r>
            <a:rPr lang="es-MX" sz="1400" dirty="0">
              <a:latin typeface="Helvetica"/>
              <a:cs typeface="Helvetica"/>
            </a:rPr>
            <a:t>Diseño de acciones de acogida: encuesta de intereses</a:t>
          </a:r>
        </a:p>
        <a:p>
          <a:r>
            <a:rPr lang="es-MX" sz="1400" dirty="0">
              <a:latin typeface="Helvetica"/>
              <a:cs typeface="Helvetica"/>
            </a:rPr>
            <a:t>(15 min)</a:t>
          </a:r>
        </a:p>
      </dgm:t>
    </dgm:pt>
    <dgm:pt modelId="{B3AA244D-61F2-0841-A390-4F3EF4ABEA60}" type="parTrans" cxnId="{4FA4681D-7906-554F-9235-FAF060C590D4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0C96365F-E675-9B49-A6F2-C1D4D5DB97D3}" type="sibTrans" cxnId="{4FA4681D-7906-554F-9235-FAF060C590D4}">
      <dgm:prSet/>
      <dgm:spPr/>
      <dgm:t>
        <a:bodyPr/>
        <a:lstStyle/>
        <a:p>
          <a:endParaRPr lang="es-MX" sz="1400">
            <a:latin typeface="Helvetica" pitchFamily="2" charset="0"/>
          </a:endParaRPr>
        </a:p>
      </dgm:t>
    </dgm:pt>
    <dgm:pt modelId="{1EE173DF-EEC9-479F-8579-CABFAD7E8C46}">
      <dgm:prSet phldr="0"/>
      <dgm:spPr/>
      <dgm:t>
        <a:bodyPr/>
        <a:lstStyle/>
        <a:p>
          <a:pPr rtl="0"/>
          <a:r>
            <a:rPr lang="es-ES" sz="1400" b="1" i="0">
              <a:latin typeface="Helvetica"/>
              <a:cs typeface="Helvetica"/>
            </a:rPr>
            <a:t>Culminación</a:t>
          </a:r>
          <a:r>
            <a:rPr lang="es-ES" sz="1400" b="1">
              <a:latin typeface="Helvetica"/>
              <a:cs typeface="Helvetica"/>
            </a:rPr>
            <a:t> de Guía DATA WISE</a:t>
          </a:r>
          <a:endParaRPr lang="es-ES" sz="1400"/>
        </a:p>
        <a:p>
          <a:r>
            <a:rPr lang="es-ES" sz="1400" b="0" i="0">
              <a:latin typeface="Helvetica"/>
              <a:cs typeface="Helvetica"/>
            </a:rPr>
            <a:t>(30 min)</a:t>
          </a:r>
          <a:endParaRPr lang="es-ES"/>
        </a:p>
      </dgm:t>
    </dgm:pt>
    <dgm:pt modelId="{633E23A4-3671-46A7-BA1F-FF637EF82CDA}" type="parTrans" cxnId="{BA8FE3FF-EEC5-40A0-A3D3-115FD14E163C}">
      <dgm:prSet/>
      <dgm:spPr/>
    </dgm:pt>
    <dgm:pt modelId="{708713BD-B4DA-4C21-9DF6-328B126F7F7D}" type="sibTrans" cxnId="{BA8FE3FF-EEC5-40A0-A3D3-115FD14E163C}">
      <dgm:prSet/>
      <dgm:spPr/>
      <dgm:t>
        <a:bodyPr/>
        <a:lstStyle/>
        <a:p>
          <a:endParaRPr lang="es-ES"/>
        </a:p>
      </dgm:t>
    </dgm:pt>
    <dgm:pt modelId="{7D964E8B-002A-234D-85D9-B773D5E2A8E5}" type="pres">
      <dgm:prSet presAssocID="{898EAB00-B9F4-DE47-8B1F-BBBE6671B803}" presName="Name0" presStyleCnt="0">
        <dgm:presLayoutVars>
          <dgm:dir/>
          <dgm:resizeHandles val="exact"/>
        </dgm:presLayoutVars>
      </dgm:prSet>
      <dgm:spPr/>
    </dgm:pt>
    <dgm:pt modelId="{1935CD76-B401-884A-A432-82A161C5872C}" type="pres">
      <dgm:prSet presAssocID="{D372D1F8-9C95-3C45-984B-4189E1FFEAB3}" presName="node" presStyleLbl="node1" presStyleIdx="0" presStyleCnt="5">
        <dgm:presLayoutVars>
          <dgm:bulletEnabled val="1"/>
        </dgm:presLayoutVars>
      </dgm:prSet>
      <dgm:spPr/>
    </dgm:pt>
    <dgm:pt modelId="{172FD3ED-933F-8342-A094-D4C04CE0C48B}" type="pres">
      <dgm:prSet presAssocID="{254F068C-CDD8-C64B-882D-80C70B74E8E7}" presName="sibTrans" presStyleLbl="sibTrans1D1" presStyleIdx="0" presStyleCnt="4"/>
      <dgm:spPr/>
    </dgm:pt>
    <dgm:pt modelId="{942B1D67-8233-C747-8426-BA6955FC80A0}" type="pres">
      <dgm:prSet presAssocID="{254F068C-CDD8-C64B-882D-80C70B74E8E7}" presName="connectorText" presStyleLbl="sibTrans1D1" presStyleIdx="0" presStyleCnt="4"/>
      <dgm:spPr/>
    </dgm:pt>
    <dgm:pt modelId="{4F6E50CB-A24B-4CD0-B532-B63E6048D593}" type="pres">
      <dgm:prSet presAssocID="{1EE173DF-EEC9-479F-8579-CABFAD7E8C46}" presName="node" presStyleLbl="node1" presStyleIdx="1" presStyleCnt="5">
        <dgm:presLayoutVars>
          <dgm:bulletEnabled val="1"/>
        </dgm:presLayoutVars>
      </dgm:prSet>
      <dgm:spPr/>
    </dgm:pt>
    <dgm:pt modelId="{F8BAA037-B210-4BB7-BBB9-CDA1B5FB7558}" type="pres">
      <dgm:prSet presAssocID="{708713BD-B4DA-4C21-9DF6-328B126F7F7D}" presName="sibTrans" presStyleLbl="sibTrans1D1" presStyleIdx="1" presStyleCnt="4"/>
      <dgm:spPr/>
    </dgm:pt>
    <dgm:pt modelId="{AC452DB3-A9BC-467D-A39E-C6E83DFC5006}" type="pres">
      <dgm:prSet presAssocID="{708713BD-B4DA-4C21-9DF6-328B126F7F7D}" presName="connectorText" presStyleLbl="sibTrans1D1" presStyleIdx="1" presStyleCnt="4"/>
      <dgm:spPr/>
    </dgm:pt>
    <dgm:pt modelId="{518C5DAF-8E14-7A45-B824-C8F05C2C1D8D}" type="pres">
      <dgm:prSet presAssocID="{BFECFF6B-7B48-9D42-8163-83BBCDB051A3}" presName="node" presStyleLbl="node1" presStyleIdx="2" presStyleCnt="5">
        <dgm:presLayoutVars>
          <dgm:bulletEnabled val="1"/>
        </dgm:presLayoutVars>
      </dgm:prSet>
      <dgm:spPr/>
    </dgm:pt>
    <dgm:pt modelId="{17B75A66-F7EF-014F-A03A-9B2BB1CB1EC5}" type="pres">
      <dgm:prSet presAssocID="{74DA617E-FD9B-664E-B04C-3D96EF8640BA}" presName="sibTrans" presStyleLbl="sibTrans1D1" presStyleIdx="2" presStyleCnt="4"/>
      <dgm:spPr/>
    </dgm:pt>
    <dgm:pt modelId="{8F3755FD-184B-4C41-A412-629C0AB211CB}" type="pres">
      <dgm:prSet presAssocID="{74DA617E-FD9B-664E-B04C-3D96EF8640BA}" presName="connectorText" presStyleLbl="sibTrans1D1" presStyleIdx="2" presStyleCnt="4"/>
      <dgm:spPr/>
    </dgm:pt>
    <dgm:pt modelId="{14CA0D34-B50D-354A-AE8D-5DF0E528EA3B}" type="pres">
      <dgm:prSet presAssocID="{6A115226-BFC6-BB40-B85C-8C0D41EFE808}" presName="node" presStyleLbl="node1" presStyleIdx="3" presStyleCnt="5">
        <dgm:presLayoutVars>
          <dgm:bulletEnabled val="1"/>
        </dgm:presLayoutVars>
      </dgm:prSet>
      <dgm:spPr/>
    </dgm:pt>
    <dgm:pt modelId="{99D84FA1-0555-D946-93EA-670350AE1D94}" type="pres">
      <dgm:prSet presAssocID="{E9EBFB6E-CFEE-DD45-AD9E-5C481A8D0399}" presName="sibTrans" presStyleLbl="sibTrans1D1" presStyleIdx="3" presStyleCnt="4"/>
      <dgm:spPr/>
    </dgm:pt>
    <dgm:pt modelId="{89863C47-1C56-A146-AD7C-5CE657A6FE6F}" type="pres">
      <dgm:prSet presAssocID="{E9EBFB6E-CFEE-DD45-AD9E-5C481A8D0399}" presName="connectorText" presStyleLbl="sibTrans1D1" presStyleIdx="3" presStyleCnt="4"/>
      <dgm:spPr/>
    </dgm:pt>
    <dgm:pt modelId="{9445900F-3FA3-2445-B046-6C0ACBB8C5D5}" type="pres">
      <dgm:prSet presAssocID="{12E3E011-7663-F24E-839D-72048A660336}" presName="node" presStyleLbl="node1" presStyleIdx="4" presStyleCnt="5">
        <dgm:presLayoutVars>
          <dgm:bulletEnabled val="1"/>
        </dgm:presLayoutVars>
      </dgm:prSet>
      <dgm:spPr/>
    </dgm:pt>
  </dgm:ptLst>
  <dgm:cxnLst>
    <dgm:cxn modelId="{9694E205-83F6-AB41-87CA-E6288F2D5191}" srcId="{898EAB00-B9F4-DE47-8B1F-BBBE6671B803}" destId="{D372D1F8-9C95-3C45-984B-4189E1FFEAB3}" srcOrd="0" destOrd="0" parTransId="{B5227D2A-7A88-A94C-9E29-04A04A36EDCF}" sibTransId="{254F068C-CDD8-C64B-882D-80C70B74E8E7}"/>
    <dgm:cxn modelId="{42E74406-2017-4733-B696-665A030820C6}" type="presOf" srcId="{74DA617E-FD9B-664E-B04C-3D96EF8640BA}" destId="{17B75A66-F7EF-014F-A03A-9B2BB1CB1EC5}" srcOrd="0" destOrd="0" presId="urn:microsoft.com/office/officeart/2005/8/layout/bProcess3"/>
    <dgm:cxn modelId="{6A45DF11-F009-45AE-95AE-62ABA6DC7A12}" type="presOf" srcId="{BFECFF6B-7B48-9D42-8163-83BBCDB051A3}" destId="{518C5DAF-8E14-7A45-B824-C8F05C2C1D8D}" srcOrd="0" destOrd="0" presId="urn:microsoft.com/office/officeart/2005/8/layout/bProcess3"/>
    <dgm:cxn modelId="{DC159B19-3FB8-AC40-8DBC-C56A6B10330B}" srcId="{898EAB00-B9F4-DE47-8B1F-BBBE6671B803}" destId="{6A115226-BFC6-BB40-B85C-8C0D41EFE808}" srcOrd="3" destOrd="0" parTransId="{925519C0-DA5D-4B4C-8D7F-8916595B6429}" sibTransId="{E9EBFB6E-CFEE-DD45-AD9E-5C481A8D0399}"/>
    <dgm:cxn modelId="{415CF41C-ADFB-4580-B86F-7D72BFAFD3D6}" type="presOf" srcId="{E9EBFB6E-CFEE-DD45-AD9E-5C481A8D0399}" destId="{99D84FA1-0555-D946-93EA-670350AE1D94}" srcOrd="0" destOrd="0" presId="urn:microsoft.com/office/officeart/2005/8/layout/bProcess3"/>
    <dgm:cxn modelId="{4FA4681D-7906-554F-9235-FAF060C590D4}" srcId="{898EAB00-B9F4-DE47-8B1F-BBBE6671B803}" destId="{12E3E011-7663-F24E-839D-72048A660336}" srcOrd="4" destOrd="0" parTransId="{B3AA244D-61F2-0841-A390-4F3EF4ABEA60}" sibTransId="{0C96365F-E675-9B49-A6F2-C1D4D5DB97D3}"/>
    <dgm:cxn modelId="{A7551F28-8EED-7242-ACFF-EE4490C29BC1}" srcId="{898EAB00-B9F4-DE47-8B1F-BBBE6671B803}" destId="{BFECFF6B-7B48-9D42-8163-83BBCDB051A3}" srcOrd="2" destOrd="0" parTransId="{03EE5874-090B-334C-9C46-3954FDD0D0CF}" sibTransId="{74DA617E-FD9B-664E-B04C-3D96EF8640BA}"/>
    <dgm:cxn modelId="{B4466D31-BC26-4A62-813D-31C970491B6B}" type="presOf" srcId="{254F068C-CDD8-C64B-882D-80C70B74E8E7}" destId="{172FD3ED-933F-8342-A094-D4C04CE0C48B}" srcOrd="0" destOrd="0" presId="urn:microsoft.com/office/officeart/2005/8/layout/bProcess3"/>
    <dgm:cxn modelId="{291DBE5D-C507-40FE-A0F4-F15B1699790D}" type="presOf" srcId="{708713BD-B4DA-4C21-9DF6-328B126F7F7D}" destId="{F8BAA037-B210-4BB7-BBB9-CDA1B5FB7558}" srcOrd="0" destOrd="0" presId="urn:microsoft.com/office/officeart/2005/8/layout/bProcess3"/>
    <dgm:cxn modelId="{4458015E-E7F6-4990-AA02-7D851C39D447}" type="presOf" srcId="{254F068C-CDD8-C64B-882D-80C70B74E8E7}" destId="{942B1D67-8233-C747-8426-BA6955FC80A0}" srcOrd="1" destOrd="0" presId="urn:microsoft.com/office/officeart/2005/8/layout/bProcess3"/>
    <dgm:cxn modelId="{92DA4660-BF0A-42EE-9DB6-87605E70FC6D}" type="presOf" srcId="{1EE173DF-EEC9-479F-8579-CABFAD7E8C46}" destId="{4F6E50CB-A24B-4CD0-B532-B63E6048D593}" srcOrd="0" destOrd="0" presId="urn:microsoft.com/office/officeart/2005/8/layout/bProcess3"/>
    <dgm:cxn modelId="{ED0FE993-A192-4976-B7DA-BEB9F3DE99B4}" type="presOf" srcId="{74DA617E-FD9B-664E-B04C-3D96EF8640BA}" destId="{8F3755FD-184B-4C41-A412-629C0AB211CB}" srcOrd="1" destOrd="0" presId="urn:microsoft.com/office/officeart/2005/8/layout/bProcess3"/>
    <dgm:cxn modelId="{E233E698-A08C-9642-AC04-E793B26C17C4}" type="presOf" srcId="{898EAB00-B9F4-DE47-8B1F-BBBE6671B803}" destId="{7D964E8B-002A-234D-85D9-B773D5E2A8E5}" srcOrd="0" destOrd="0" presId="urn:microsoft.com/office/officeart/2005/8/layout/bProcess3"/>
    <dgm:cxn modelId="{066AAAAC-A31F-4709-B3BD-90637897E542}" type="presOf" srcId="{12E3E011-7663-F24E-839D-72048A660336}" destId="{9445900F-3FA3-2445-B046-6C0ACBB8C5D5}" srcOrd="0" destOrd="0" presId="urn:microsoft.com/office/officeart/2005/8/layout/bProcess3"/>
    <dgm:cxn modelId="{C9574CC3-E227-491C-8812-BE9DED024EF8}" type="presOf" srcId="{E9EBFB6E-CFEE-DD45-AD9E-5C481A8D0399}" destId="{89863C47-1C56-A146-AD7C-5CE657A6FE6F}" srcOrd="1" destOrd="0" presId="urn:microsoft.com/office/officeart/2005/8/layout/bProcess3"/>
    <dgm:cxn modelId="{20753AD3-CD81-4E49-A1FD-A81133D9A6FB}" type="presOf" srcId="{6A115226-BFC6-BB40-B85C-8C0D41EFE808}" destId="{14CA0D34-B50D-354A-AE8D-5DF0E528EA3B}" srcOrd="0" destOrd="0" presId="urn:microsoft.com/office/officeart/2005/8/layout/bProcess3"/>
    <dgm:cxn modelId="{02075DDA-40A8-4B92-9B1C-17B3195DF679}" type="presOf" srcId="{708713BD-B4DA-4C21-9DF6-328B126F7F7D}" destId="{AC452DB3-A9BC-467D-A39E-C6E83DFC5006}" srcOrd="1" destOrd="0" presId="urn:microsoft.com/office/officeart/2005/8/layout/bProcess3"/>
    <dgm:cxn modelId="{51E328FB-3998-4E08-9F9B-111413C2ADA1}" type="presOf" srcId="{D372D1F8-9C95-3C45-984B-4189E1FFEAB3}" destId="{1935CD76-B401-884A-A432-82A161C5872C}" srcOrd="0" destOrd="0" presId="urn:microsoft.com/office/officeart/2005/8/layout/bProcess3"/>
    <dgm:cxn modelId="{BA8FE3FF-EEC5-40A0-A3D3-115FD14E163C}" srcId="{898EAB00-B9F4-DE47-8B1F-BBBE6671B803}" destId="{1EE173DF-EEC9-479F-8579-CABFAD7E8C46}" srcOrd="1" destOrd="0" parTransId="{633E23A4-3671-46A7-BA1F-FF637EF82CDA}" sibTransId="{708713BD-B4DA-4C21-9DF6-328B126F7F7D}"/>
    <dgm:cxn modelId="{2648400F-C279-4DA0-8FDB-D448C64F6BC3}" type="presParOf" srcId="{7D964E8B-002A-234D-85D9-B773D5E2A8E5}" destId="{1935CD76-B401-884A-A432-82A161C5872C}" srcOrd="0" destOrd="0" presId="urn:microsoft.com/office/officeart/2005/8/layout/bProcess3"/>
    <dgm:cxn modelId="{B0635A04-FC66-4D55-B0EC-1649CB3F1A86}" type="presParOf" srcId="{7D964E8B-002A-234D-85D9-B773D5E2A8E5}" destId="{172FD3ED-933F-8342-A094-D4C04CE0C48B}" srcOrd="1" destOrd="0" presId="urn:microsoft.com/office/officeart/2005/8/layout/bProcess3"/>
    <dgm:cxn modelId="{60DEE9F0-24E3-4AEB-8972-354D229B6A6A}" type="presParOf" srcId="{172FD3ED-933F-8342-A094-D4C04CE0C48B}" destId="{942B1D67-8233-C747-8426-BA6955FC80A0}" srcOrd="0" destOrd="0" presId="urn:microsoft.com/office/officeart/2005/8/layout/bProcess3"/>
    <dgm:cxn modelId="{F0851101-570B-4C05-9023-5F13273E4A3D}" type="presParOf" srcId="{7D964E8B-002A-234D-85D9-B773D5E2A8E5}" destId="{4F6E50CB-A24B-4CD0-B532-B63E6048D593}" srcOrd="2" destOrd="0" presId="urn:microsoft.com/office/officeart/2005/8/layout/bProcess3"/>
    <dgm:cxn modelId="{F9536B69-C310-4D6C-A520-3F2FC06AFE41}" type="presParOf" srcId="{7D964E8B-002A-234D-85D9-B773D5E2A8E5}" destId="{F8BAA037-B210-4BB7-BBB9-CDA1B5FB7558}" srcOrd="3" destOrd="0" presId="urn:microsoft.com/office/officeart/2005/8/layout/bProcess3"/>
    <dgm:cxn modelId="{15354447-55BA-4DD1-AA96-8C8CD86498A6}" type="presParOf" srcId="{F8BAA037-B210-4BB7-BBB9-CDA1B5FB7558}" destId="{AC452DB3-A9BC-467D-A39E-C6E83DFC5006}" srcOrd="0" destOrd="0" presId="urn:microsoft.com/office/officeart/2005/8/layout/bProcess3"/>
    <dgm:cxn modelId="{BF4E3028-46FB-4362-AA26-EF487F3BA366}" type="presParOf" srcId="{7D964E8B-002A-234D-85D9-B773D5E2A8E5}" destId="{518C5DAF-8E14-7A45-B824-C8F05C2C1D8D}" srcOrd="4" destOrd="0" presId="urn:microsoft.com/office/officeart/2005/8/layout/bProcess3"/>
    <dgm:cxn modelId="{3BAFEF99-589C-4F3B-BD1D-E408837C374C}" type="presParOf" srcId="{7D964E8B-002A-234D-85D9-B773D5E2A8E5}" destId="{17B75A66-F7EF-014F-A03A-9B2BB1CB1EC5}" srcOrd="5" destOrd="0" presId="urn:microsoft.com/office/officeart/2005/8/layout/bProcess3"/>
    <dgm:cxn modelId="{04DEDB5E-A2DD-46F8-997E-1DE6EEF79FAC}" type="presParOf" srcId="{17B75A66-F7EF-014F-A03A-9B2BB1CB1EC5}" destId="{8F3755FD-184B-4C41-A412-629C0AB211CB}" srcOrd="0" destOrd="0" presId="urn:microsoft.com/office/officeart/2005/8/layout/bProcess3"/>
    <dgm:cxn modelId="{ABF08953-4D0F-48A3-8755-EAB06E747C3A}" type="presParOf" srcId="{7D964E8B-002A-234D-85D9-B773D5E2A8E5}" destId="{14CA0D34-B50D-354A-AE8D-5DF0E528EA3B}" srcOrd="6" destOrd="0" presId="urn:microsoft.com/office/officeart/2005/8/layout/bProcess3"/>
    <dgm:cxn modelId="{72D1305F-07AD-40CE-A53C-3882F58D10B0}" type="presParOf" srcId="{7D964E8B-002A-234D-85D9-B773D5E2A8E5}" destId="{99D84FA1-0555-D946-93EA-670350AE1D94}" srcOrd="7" destOrd="0" presId="urn:microsoft.com/office/officeart/2005/8/layout/bProcess3"/>
    <dgm:cxn modelId="{A994B146-97AD-4537-B7C8-FE88F16784B2}" type="presParOf" srcId="{99D84FA1-0555-D946-93EA-670350AE1D94}" destId="{89863C47-1C56-A146-AD7C-5CE657A6FE6F}" srcOrd="0" destOrd="0" presId="urn:microsoft.com/office/officeart/2005/8/layout/bProcess3"/>
    <dgm:cxn modelId="{B4842524-4F4C-411A-AF11-6037EFD93767}" type="presParOf" srcId="{7D964E8B-002A-234D-85D9-B773D5E2A8E5}" destId="{9445900F-3FA3-2445-B046-6C0ACBB8C5D5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CBF43D-7E17-44BB-8786-420140C90C2E}" type="doc">
      <dgm:prSet loTypeId="urn:microsoft.com/office/officeart/2005/8/layout/cycle5" loCatId="cycl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EF0C30FE-17E1-4492-BB02-7086B8B54036}">
      <dgm:prSet phldrT="[Texto]" phldr="0" custT="1"/>
      <dgm:spPr/>
      <dgm:t>
        <a:bodyPr/>
        <a:lstStyle/>
        <a:p>
          <a:pPr rtl="0"/>
          <a:r>
            <a:rPr lang="es-ES" sz="1800" dirty="0">
              <a:latin typeface="Aptos Display" panose="02110004020202020204"/>
            </a:rPr>
            <a:t>Acta de conformación de grupos gestores</a:t>
          </a:r>
          <a:endParaRPr lang="es-ES" sz="1800" dirty="0"/>
        </a:p>
      </dgm:t>
    </dgm:pt>
    <dgm:pt modelId="{EF25CAC0-09B8-4DB1-B6F4-130D7968FC73}" type="parTrans" cxnId="{4083D38E-D3F0-4AAA-82DC-2634D3E3FCB7}">
      <dgm:prSet/>
      <dgm:spPr/>
      <dgm:t>
        <a:bodyPr/>
        <a:lstStyle/>
        <a:p>
          <a:endParaRPr lang="es-ES"/>
        </a:p>
      </dgm:t>
    </dgm:pt>
    <dgm:pt modelId="{1D5E849B-F303-42DF-89B6-E7C88B6E1D38}" type="sibTrans" cxnId="{4083D38E-D3F0-4AAA-82DC-2634D3E3FCB7}">
      <dgm:prSet/>
      <dgm:spPr/>
      <dgm:t>
        <a:bodyPr/>
        <a:lstStyle/>
        <a:p>
          <a:endParaRPr lang="es-ES"/>
        </a:p>
      </dgm:t>
    </dgm:pt>
    <dgm:pt modelId="{3F97A09E-4088-4922-866E-0D56C26C7886}">
      <dgm:prSet phldrT="[Texto]" phldr="0"/>
      <dgm:spPr/>
      <dgm:t>
        <a:bodyPr/>
        <a:lstStyle/>
        <a:p>
          <a:pPr rtl="0"/>
          <a:r>
            <a:rPr lang="es-ES" sz="1800" dirty="0">
              <a:latin typeface="Aptos Display" panose="02110004020202020204"/>
            </a:rPr>
            <a:t>Ejercicio de mapeo sistematizado con acciones de la media</a:t>
          </a:r>
          <a:endParaRPr lang="es-ES" sz="1800" dirty="0"/>
        </a:p>
      </dgm:t>
    </dgm:pt>
    <dgm:pt modelId="{6D1803D6-FC77-4601-BEF9-1F2160E5E7CD}" type="parTrans" cxnId="{7774B4F4-99DF-44B0-B73F-A1FFF04BB3BB}">
      <dgm:prSet/>
      <dgm:spPr/>
      <dgm:t>
        <a:bodyPr/>
        <a:lstStyle/>
        <a:p>
          <a:endParaRPr lang="es-ES"/>
        </a:p>
      </dgm:t>
    </dgm:pt>
    <dgm:pt modelId="{F8EE77A1-689E-439D-8892-B3BA1D182F00}" type="sibTrans" cxnId="{7774B4F4-99DF-44B0-B73F-A1FFF04BB3BB}">
      <dgm:prSet/>
      <dgm:spPr/>
      <dgm:t>
        <a:bodyPr/>
        <a:lstStyle/>
        <a:p>
          <a:endParaRPr lang="es-ES"/>
        </a:p>
      </dgm:t>
    </dgm:pt>
    <dgm:pt modelId="{79E37E5E-AAD1-4D53-B529-CF980ED12B6D}">
      <dgm:prSet phldrT="[Texto]" phldr="0"/>
      <dgm:spPr/>
      <dgm:t>
        <a:bodyPr/>
        <a:lstStyle/>
        <a:p>
          <a:pPr rtl="0"/>
          <a:r>
            <a:rPr lang="es-ES" sz="1800" dirty="0">
              <a:latin typeface="Aptos Display" panose="02110004020202020204"/>
            </a:rPr>
            <a:t>Revisión de resultados de Pruebas SABER para primera identificación de necesidades</a:t>
          </a:r>
          <a:endParaRPr lang="es-ES" sz="1800" dirty="0"/>
        </a:p>
      </dgm:t>
    </dgm:pt>
    <dgm:pt modelId="{9D061671-B1ED-4441-8775-DA34A518686F}" type="parTrans" cxnId="{A83DB201-A879-4800-B367-9D0697F03562}">
      <dgm:prSet/>
      <dgm:spPr/>
      <dgm:t>
        <a:bodyPr/>
        <a:lstStyle/>
        <a:p>
          <a:endParaRPr lang="es-ES"/>
        </a:p>
      </dgm:t>
    </dgm:pt>
    <dgm:pt modelId="{F559B20B-581F-4A3B-A082-6FBCA00DAA0F}" type="sibTrans" cxnId="{A83DB201-A879-4800-B367-9D0697F03562}">
      <dgm:prSet/>
      <dgm:spPr/>
      <dgm:t>
        <a:bodyPr/>
        <a:lstStyle/>
        <a:p>
          <a:endParaRPr lang="es-ES"/>
        </a:p>
      </dgm:t>
    </dgm:pt>
    <dgm:pt modelId="{8CCAA11F-E06B-4A85-AF19-F4C3FEE352B8}">
      <dgm:prSet phldrT="[Texto]" phldr="0"/>
      <dgm:spPr/>
      <dgm:t>
        <a:bodyPr/>
        <a:lstStyle/>
        <a:p>
          <a:pPr rtl="0"/>
          <a:r>
            <a:rPr lang="es-ES" sz="1800" dirty="0">
              <a:latin typeface="Aptos Display" panose="02110004020202020204"/>
            </a:rPr>
            <a:t>Revisión de comportamiento de matrícula y trayectoria</a:t>
          </a:r>
          <a:endParaRPr lang="es-ES" sz="1800" dirty="0"/>
        </a:p>
      </dgm:t>
    </dgm:pt>
    <dgm:pt modelId="{9936C024-EB2A-4164-AEFC-D1F8F2958FA5}" type="parTrans" cxnId="{E75595B6-B19C-44EC-AC05-29C9D9D58FD3}">
      <dgm:prSet/>
      <dgm:spPr/>
      <dgm:t>
        <a:bodyPr/>
        <a:lstStyle/>
        <a:p>
          <a:endParaRPr lang="es-ES"/>
        </a:p>
      </dgm:t>
    </dgm:pt>
    <dgm:pt modelId="{B88ED955-EF37-4FCF-A9E0-2258E6CFABBB}" type="sibTrans" cxnId="{E75595B6-B19C-44EC-AC05-29C9D9D58FD3}">
      <dgm:prSet/>
      <dgm:spPr/>
      <dgm:t>
        <a:bodyPr/>
        <a:lstStyle/>
        <a:p>
          <a:endParaRPr lang="es-ES"/>
        </a:p>
      </dgm:t>
    </dgm:pt>
    <dgm:pt modelId="{C4FD1C76-8618-4F25-8C4A-0AFA5C713FA1}">
      <dgm:prSet phldrT="[Texto]" phldr="0"/>
      <dgm:spPr/>
      <dgm:t>
        <a:bodyPr/>
        <a:lstStyle/>
        <a:p>
          <a:pPr rtl="0"/>
          <a:r>
            <a:rPr lang="es-ES" sz="1800" dirty="0">
              <a:latin typeface="Aptos Display" panose="02110004020202020204"/>
            </a:rPr>
            <a:t>Diseño e implementación de encuesta de intereses y necesidades y acción de acogida</a:t>
          </a:r>
          <a:endParaRPr lang="es-ES" sz="1800" dirty="0"/>
        </a:p>
      </dgm:t>
    </dgm:pt>
    <dgm:pt modelId="{B9CB034D-8367-405E-A8F8-EFDF62911DCD}" type="parTrans" cxnId="{D986CEE2-150F-4BD8-8ABA-DC562CD0D067}">
      <dgm:prSet/>
      <dgm:spPr/>
      <dgm:t>
        <a:bodyPr/>
        <a:lstStyle/>
        <a:p>
          <a:endParaRPr lang="es-ES"/>
        </a:p>
      </dgm:t>
    </dgm:pt>
    <dgm:pt modelId="{43CD1893-FCD0-4DC8-BCED-4BABFEB36DBF}" type="sibTrans" cxnId="{D986CEE2-150F-4BD8-8ABA-DC562CD0D067}">
      <dgm:prSet/>
      <dgm:spPr/>
      <dgm:t>
        <a:bodyPr/>
        <a:lstStyle/>
        <a:p>
          <a:endParaRPr lang="es-ES"/>
        </a:p>
      </dgm:t>
    </dgm:pt>
    <dgm:pt modelId="{E43E2479-7675-440E-A690-4DF14DADF9C8}" type="pres">
      <dgm:prSet presAssocID="{9BCBF43D-7E17-44BB-8786-420140C90C2E}" presName="cycle" presStyleCnt="0">
        <dgm:presLayoutVars>
          <dgm:dir/>
          <dgm:resizeHandles val="exact"/>
        </dgm:presLayoutVars>
      </dgm:prSet>
      <dgm:spPr/>
    </dgm:pt>
    <dgm:pt modelId="{7B5E4A6C-19B1-4A84-8F39-622B35A5A374}" type="pres">
      <dgm:prSet presAssocID="{EF0C30FE-17E1-4492-BB02-7086B8B54036}" presName="node" presStyleLbl="node1" presStyleIdx="0" presStyleCnt="5">
        <dgm:presLayoutVars>
          <dgm:bulletEnabled val="1"/>
        </dgm:presLayoutVars>
      </dgm:prSet>
      <dgm:spPr/>
    </dgm:pt>
    <dgm:pt modelId="{01E8E199-D30F-4ABD-A261-16F566C9894C}" type="pres">
      <dgm:prSet presAssocID="{EF0C30FE-17E1-4492-BB02-7086B8B54036}" presName="spNode" presStyleCnt="0"/>
      <dgm:spPr/>
    </dgm:pt>
    <dgm:pt modelId="{0B38BF5B-0256-4159-ACCB-6214160C7692}" type="pres">
      <dgm:prSet presAssocID="{1D5E849B-F303-42DF-89B6-E7C88B6E1D38}" presName="sibTrans" presStyleLbl="sibTrans1D1" presStyleIdx="0" presStyleCnt="5"/>
      <dgm:spPr/>
    </dgm:pt>
    <dgm:pt modelId="{1D19C966-8E77-4DE1-906E-6F6A3FB56FCF}" type="pres">
      <dgm:prSet presAssocID="{3F97A09E-4088-4922-866E-0D56C26C7886}" presName="node" presStyleLbl="node1" presStyleIdx="1" presStyleCnt="5">
        <dgm:presLayoutVars>
          <dgm:bulletEnabled val="1"/>
        </dgm:presLayoutVars>
      </dgm:prSet>
      <dgm:spPr/>
    </dgm:pt>
    <dgm:pt modelId="{056D09AC-F958-486B-BAAC-66F9645F95A3}" type="pres">
      <dgm:prSet presAssocID="{3F97A09E-4088-4922-866E-0D56C26C7886}" presName="spNode" presStyleCnt="0"/>
      <dgm:spPr/>
    </dgm:pt>
    <dgm:pt modelId="{D805AEBF-0C43-4D5B-8A35-E4D58C0EE9D5}" type="pres">
      <dgm:prSet presAssocID="{F8EE77A1-689E-439D-8892-B3BA1D182F00}" presName="sibTrans" presStyleLbl="sibTrans1D1" presStyleIdx="1" presStyleCnt="5"/>
      <dgm:spPr/>
    </dgm:pt>
    <dgm:pt modelId="{806A71D8-1FF9-4B17-8C55-78FC841455B7}" type="pres">
      <dgm:prSet presAssocID="{79E37E5E-AAD1-4D53-B529-CF980ED12B6D}" presName="node" presStyleLbl="node1" presStyleIdx="2" presStyleCnt="5">
        <dgm:presLayoutVars>
          <dgm:bulletEnabled val="1"/>
        </dgm:presLayoutVars>
      </dgm:prSet>
      <dgm:spPr/>
    </dgm:pt>
    <dgm:pt modelId="{A48F2203-C670-4B79-AAD1-3739B4631334}" type="pres">
      <dgm:prSet presAssocID="{79E37E5E-AAD1-4D53-B529-CF980ED12B6D}" presName="spNode" presStyleCnt="0"/>
      <dgm:spPr/>
    </dgm:pt>
    <dgm:pt modelId="{6E08F2FC-CE47-4C70-9DC3-0FF8E6B07873}" type="pres">
      <dgm:prSet presAssocID="{F559B20B-581F-4A3B-A082-6FBCA00DAA0F}" presName="sibTrans" presStyleLbl="sibTrans1D1" presStyleIdx="2" presStyleCnt="5"/>
      <dgm:spPr/>
    </dgm:pt>
    <dgm:pt modelId="{DAA47E48-1AFA-4652-9EE7-5510D1947BBC}" type="pres">
      <dgm:prSet presAssocID="{8CCAA11F-E06B-4A85-AF19-F4C3FEE352B8}" presName="node" presStyleLbl="node1" presStyleIdx="3" presStyleCnt="5">
        <dgm:presLayoutVars>
          <dgm:bulletEnabled val="1"/>
        </dgm:presLayoutVars>
      </dgm:prSet>
      <dgm:spPr/>
    </dgm:pt>
    <dgm:pt modelId="{A27C3821-BCBA-4CF2-89C6-35BDBF798E52}" type="pres">
      <dgm:prSet presAssocID="{8CCAA11F-E06B-4A85-AF19-F4C3FEE352B8}" presName="spNode" presStyleCnt="0"/>
      <dgm:spPr/>
    </dgm:pt>
    <dgm:pt modelId="{779EEFA9-7522-447B-9779-D7C60F7ED312}" type="pres">
      <dgm:prSet presAssocID="{B88ED955-EF37-4FCF-A9E0-2258E6CFABBB}" presName="sibTrans" presStyleLbl="sibTrans1D1" presStyleIdx="3" presStyleCnt="5"/>
      <dgm:spPr/>
    </dgm:pt>
    <dgm:pt modelId="{DA80CC01-59B1-461E-8EB4-8E093E08A927}" type="pres">
      <dgm:prSet presAssocID="{C4FD1C76-8618-4F25-8C4A-0AFA5C713FA1}" presName="node" presStyleLbl="node1" presStyleIdx="4" presStyleCnt="5">
        <dgm:presLayoutVars>
          <dgm:bulletEnabled val="1"/>
        </dgm:presLayoutVars>
      </dgm:prSet>
      <dgm:spPr/>
    </dgm:pt>
    <dgm:pt modelId="{CF980AAB-F3A7-493D-A3FD-89371124CB45}" type="pres">
      <dgm:prSet presAssocID="{C4FD1C76-8618-4F25-8C4A-0AFA5C713FA1}" presName="spNode" presStyleCnt="0"/>
      <dgm:spPr/>
    </dgm:pt>
    <dgm:pt modelId="{6BFC9516-C3B2-4C24-B2E7-2A9CCB5CC8E3}" type="pres">
      <dgm:prSet presAssocID="{43CD1893-FCD0-4DC8-BCED-4BABFEB36DBF}" presName="sibTrans" presStyleLbl="sibTrans1D1" presStyleIdx="4" presStyleCnt="5"/>
      <dgm:spPr/>
    </dgm:pt>
  </dgm:ptLst>
  <dgm:cxnLst>
    <dgm:cxn modelId="{A83DB201-A879-4800-B367-9D0697F03562}" srcId="{9BCBF43D-7E17-44BB-8786-420140C90C2E}" destId="{79E37E5E-AAD1-4D53-B529-CF980ED12B6D}" srcOrd="2" destOrd="0" parTransId="{9D061671-B1ED-4441-8775-DA34A518686F}" sibTransId="{F559B20B-581F-4A3B-A082-6FBCA00DAA0F}"/>
    <dgm:cxn modelId="{D869A314-E1B7-49AE-8832-B505076833BF}" type="presOf" srcId="{8CCAA11F-E06B-4A85-AF19-F4C3FEE352B8}" destId="{DAA47E48-1AFA-4652-9EE7-5510D1947BBC}" srcOrd="0" destOrd="0" presId="urn:microsoft.com/office/officeart/2005/8/layout/cycle5"/>
    <dgm:cxn modelId="{4CB37429-5425-4D20-B02E-B26D80EDED7F}" type="presOf" srcId="{3F97A09E-4088-4922-866E-0D56C26C7886}" destId="{1D19C966-8E77-4DE1-906E-6F6A3FB56FCF}" srcOrd="0" destOrd="0" presId="urn:microsoft.com/office/officeart/2005/8/layout/cycle5"/>
    <dgm:cxn modelId="{62C95629-9582-46AD-8343-DB411D80FB26}" type="presOf" srcId="{9BCBF43D-7E17-44BB-8786-420140C90C2E}" destId="{E43E2479-7675-440E-A690-4DF14DADF9C8}" srcOrd="0" destOrd="0" presId="urn:microsoft.com/office/officeart/2005/8/layout/cycle5"/>
    <dgm:cxn modelId="{DA6CDE32-B1AE-43B1-8AE7-7F46BDAA5F09}" type="presOf" srcId="{43CD1893-FCD0-4DC8-BCED-4BABFEB36DBF}" destId="{6BFC9516-C3B2-4C24-B2E7-2A9CCB5CC8E3}" srcOrd="0" destOrd="0" presId="urn:microsoft.com/office/officeart/2005/8/layout/cycle5"/>
    <dgm:cxn modelId="{84F0064D-EB0E-461E-99B9-5887901A57A3}" type="presOf" srcId="{F8EE77A1-689E-439D-8892-B3BA1D182F00}" destId="{D805AEBF-0C43-4D5B-8A35-E4D58C0EE9D5}" srcOrd="0" destOrd="0" presId="urn:microsoft.com/office/officeart/2005/8/layout/cycle5"/>
    <dgm:cxn modelId="{72D94C4E-609B-43EC-A422-5C5D8A34FA52}" type="presOf" srcId="{B88ED955-EF37-4FCF-A9E0-2258E6CFABBB}" destId="{779EEFA9-7522-447B-9779-D7C60F7ED312}" srcOrd="0" destOrd="0" presId="urn:microsoft.com/office/officeart/2005/8/layout/cycle5"/>
    <dgm:cxn modelId="{1A2C0C51-A69B-4938-A3E4-9007FA4D37F4}" type="presOf" srcId="{EF0C30FE-17E1-4492-BB02-7086B8B54036}" destId="{7B5E4A6C-19B1-4A84-8F39-622B35A5A374}" srcOrd="0" destOrd="0" presId="urn:microsoft.com/office/officeart/2005/8/layout/cycle5"/>
    <dgm:cxn modelId="{FF678255-09DE-4755-83BE-9C6561070807}" type="presOf" srcId="{1D5E849B-F303-42DF-89B6-E7C88B6E1D38}" destId="{0B38BF5B-0256-4159-ACCB-6214160C7692}" srcOrd="0" destOrd="0" presId="urn:microsoft.com/office/officeart/2005/8/layout/cycle5"/>
    <dgm:cxn modelId="{043E1976-1729-497A-A4B2-6914A4E80A29}" type="presOf" srcId="{F559B20B-581F-4A3B-A082-6FBCA00DAA0F}" destId="{6E08F2FC-CE47-4C70-9DC3-0FF8E6B07873}" srcOrd="0" destOrd="0" presId="urn:microsoft.com/office/officeart/2005/8/layout/cycle5"/>
    <dgm:cxn modelId="{4083D38E-D3F0-4AAA-82DC-2634D3E3FCB7}" srcId="{9BCBF43D-7E17-44BB-8786-420140C90C2E}" destId="{EF0C30FE-17E1-4492-BB02-7086B8B54036}" srcOrd="0" destOrd="0" parTransId="{EF25CAC0-09B8-4DB1-B6F4-130D7968FC73}" sibTransId="{1D5E849B-F303-42DF-89B6-E7C88B6E1D38}"/>
    <dgm:cxn modelId="{E75595B6-B19C-44EC-AC05-29C9D9D58FD3}" srcId="{9BCBF43D-7E17-44BB-8786-420140C90C2E}" destId="{8CCAA11F-E06B-4A85-AF19-F4C3FEE352B8}" srcOrd="3" destOrd="0" parTransId="{9936C024-EB2A-4164-AEFC-D1F8F2958FA5}" sibTransId="{B88ED955-EF37-4FCF-A9E0-2258E6CFABBB}"/>
    <dgm:cxn modelId="{45EB92E0-6BDF-4E7A-8A60-280AA7945636}" type="presOf" srcId="{C4FD1C76-8618-4F25-8C4A-0AFA5C713FA1}" destId="{DA80CC01-59B1-461E-8EB4-8E093E08A927}" srcOrd="0" destOrd="0" presId="urn:microsoft.com/office/officeart/2005/8/layout/cycle5"/>
    <dgm:cxn modelId="{D986CEE2-150F-4BD8-8ABA-DC562CD0D067}" srcId="{9BCBF43D-7E17-44BB-8786-420140C90C2E}" destId="{C4FD1C76-8618-4F25-8C4A-0AFA5C713FA1}" srcOrd="4" destOrd="0" parTransId="{B9CB034D-8367-405E-A8F8-EFDF62911DCD}" sibTransId="{43CD1893-FCD0-4DC8-BCED-4BABFEB36DBF}"/>
    <dgm:cxn modelId="{729824ED-DF65-4FDC-A211-D0AD811F105E}" type="presOf" srcId="{79E37E5E-AAD1-4D53-B529-CF980ED12B6D}" destId="{806A71D8-1FF9-4B17-8C55-78FC841455B7}" srcOrd="0" destOrd="0" presId="urn:microsoft.com/office/officeart/2005/8/layout/cycle5"/>
    <dgm:cxn modelId="{7774B4F4-99DF-44B0-B73F-A1FFF04BB3BB}" srcId="{9BCBF43D-7E17-44BB-8786-420140C90C2E}" destId="{3F97A09E-4088-4922-866E-0D56C26C7886}" srcOrd="1" destOrd="0" parTransId="{6D1803D6-FC77-4601-BEF9-1F2160E5E7CD}" sibTransId="{F8EE77A1-689E-439D-8892-B3BA1D182F00}"/>
    <dgm:cxn modelId="{B16ADD06-2A34-45FD-A325-83B87F688671}" type="presParOf" srcId="{E43E2479-7675-440E-A690-4DF14DADF9C8}" destId="{7B5E4A6C-19B1-4A84-8F39-622B35A5A374}" srcOrd="0" destOrd="0" presId="urn:microsoft.com/office/officeart/2005/8/layout/cycle5"/>
    <dgm:cxn modelId="{B7FF40C3-FA41-4B65-83B4-9DDCC794839E}" type="presParOf" srcId="{E43E2479-7675-440E-A690-4DF14DADF9C8}" destId="{01E8E199-D30F-4ABD-A261-16F566C9894C}" srcOrd="1" destOrd="0" presId="urn:microsoft.com/office/officeart/2005/8/layout/cycle5"/>
    <dgm:cxn modelId="{796F7CA2-7BC1-4490-AEBC-A3DEEDF8853D}" type="presParOf" srcId="{E43E2479-7675-440E-A690-4DF14DADF9C8}" destId="{0B38BF5B-0256-4159-ACCB-6214160C7692}" srcOrd="2" destOrd="0" presId="urn:microsoft.com/office/officeart/2005/8/layout/cycle5"/>
    <dgm:cxn modelId="{E7FC5A5C-FDB6-4B22-9E1E-A2F273708313}" type="presParOf" srcId="{E43E2479-7675-440E-A690-4DF14DADF9C8}" destId="{1D19C966-8E77-4DE1-906E-6F6A3FB56FCF}" srcOrd="3" destOrd="0" presId="urn:microsoft.com/office/officeart/2005/8/layout/cycle5"/>
    <dgm:cxn modelId="{91FEE50D-E3A1-4555-960D-20DF452A9E02}" type="presParOf" srcId="{E43E2479-7675-440E-A690-4DF14DADF9C8}" destId="{056D09AC-F958-486B-BAAC-66F9645F95A3}" srcOrd="4" destOrd="0" presId="urn:microsoft.com/office/officeart/2005/8/layout/cycle5"/>
    <dgm:cxn modelId="{167D74B9-5A57-401A-9FB8-C304D41B2302}" type="presParOf" srcId="{E43E2479-7675-440E-A690-4DF14DADF9C8}" destId="{D805AEBF-0C43-4D5B-8A35-E4D58C0EE9D5}" srcOrd="5" destOrd="0" presId="urn:microsoft.com/office/officeart/2005/8/layout/cycle5"/>
    <dgm:cxn modelId="{F1B8BA0F-AE43-4210-8220-94D47F6C40A7}" type="presParOf" srcId="{E43E2479-7675-440E-A690-4DF14DADF9C8}" destId="{806A71D8-1FF9-4B17-8C55-78FC841455B7}" srcOrd="6" destOrd="0" presId="urn:microsoft.com/office/officeart/2005/8/layout/cycle5"/>
    <dgm:cxn modelId="{0083BE7E-DBE5-4F25-BDC1-D18024F99E10}" type="presParOf" srcId="{E43E2479-7675-440E-A690-4DF14DADF9C8}" destId="{A48F2203-C670-4B79-AAD1-3739B4631334}" srcOrd="7" destOrd="0" presId="urn:microsoft.com/office/officeart/2005/8/layout/cycle5"/>
    <dgm:cxn modelId="{55052CEE-2CA6-4EB8-B588-1D12863140B1}" type="presParOf" srcId="{E43E2479-7675-440E-A690-4DF14DADF9C8}" destId="{6E08F2FC-CE47-4C70-9DC3-0FF8E6B07873}" srcOrd="8" destOrd="0" presId="urn:microsoft.com/office/officeart/2005/8/layout/cycle5"/>
    <dgm:cxn modelId="{9C48A70E-267C-40C8-B128-85093E953B38}" type="presParOf" srcId="{E43E2479-7675-440E-A690-4DF14DADF9C8}" destId="{DAA47E48-1AFA-4652-9EE7-5510D1947BBC}" srcOrd="9" destOrd="0" presId="urn:microsoft.com/office/officeart/2005/8/layout/cycle5"/>
    <dgm:cxn modelId="{B3B93131-D7A6-4F57-9AAC-47438BE04C45}" type="presParOf" srcId="{E43E2479-7675-440E-A690-4DF14DADF9C8}" destId="{A27C3821-BCBA-4CF2-89C6-35BDBF798E52}" srcOrd="10" destOrd="0" presId="urn:microsoft.com/office/officeart/2005/8/layout/cycle5"/>
    <dgm:cxn modelId="{6C59EF6B-CD3B-42F6-8180-D3F86A0E2D7A}" type="presParOf" srcId="{E43E2479-7675-440E-A690-4DF14DADF9C8}" destId="{779EEFA9-7522-447B-9779-D7C60F7ED312}" srcOrd="11" destOrd="0" presId="urn:microsoft.com/office/officeart/2005/8/layout/cycle5"/>
    <dgm:cxn modelId="{577DFF36-57CE-4900-9477-A155B4F6F6DA}" type="presParOf" srcId="{E43E2479-7675-440E-A690-4DF14DADF9C8}" destId="{DA80CC01-59B1-461E-8EB4-8E093E08A927}" srcOrd="12" destOrd="0" presId="urn:microsoft.com/office/officeart/2005/8/layout/cycle5"/>
    <dgm:cxn modelId="{514CE1DA-4015-4115-8275-73ADEB41EBFF}" type="presParOf" srcId="{E43E2479-7675-440E-A690-4DF14DADF9C8}" destId="{CF980AAB-F3A7-493D-A3FD-89371124CB45}" srcOrd="13" destOrd="0" presId="urn:microsoft.com/office/officeart/2005/8/layout/cycle5"/>
    <dgm:cxn modelId="{AC6835A3-AA2C-4EC0-B254-98FB15595D86}" type="presParOf" srcId="{E43E2479-7675-440E-A690-4DF14DADF9C8}" destId="{6BFC9516-C3B2-4C24-B2E7-2A9CCB5CC8E3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FD3ED-933F-8342-A094-D4C04CE0C48B}">
      <dsp:nvSpPr>
        <dsp:cNvPr id="0" name=""/>
        <dsp:cNvSpPr/>
      </dsp:nvSpPr>
      <dsp:spPr>
        <a:xfrm>
          <a:off x="3206847" y="680495"/>
          <a:ext cx="5249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99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3455453" y="723437"/>
        <a:ext cx="27779" cy="5555"/>
      </dsp:txXfrm>
    </dsp:sp>
    <dsp:sp modelId="{1935CD76-B401-884A-A432-82A161C5872C}">
      <dsp:nvSpPr>
        <dsp:cNvPr id="0" name=""/>
        <dsp:cNvSpPr/>
      </dsp:nvSpPr>
      <dsp:spPr>
        <a:xfrm>
          <a:off x="793027" y="1529"/>
          <a:ext cx="2415619" cy="14493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Saludo, presentación de objetivos y de agenda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(10 min)</a:t>
          </a:r>
        </a:p>
      </dsp:txBody>
      <dsp:txXfrm>
        <a:off x="793027" y="1529"/>
        <a:ext cx="2415619" cy="1449371"/>
      </dsp:txXfrm>
    </dsp:sp>
    <dsp:sp modelId="{F8BAA037-B210-4BB7-BBB9-CDA1B5FB7558}">
      <dsp:nvSpPr>
        <dsp:cNvPr id="0" name=""/>
        <dsp:cNvSpPr/>
      </dsp:nvSpPr>
      <dsp:spPr>
        <a:xfrm>
          <a:off x="6178059" y="680495"/>
          <a:ext cx="5249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99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6426666" y="723437"/>
        <a:ext cx="27779" cy="5555"/>
      </dsp:txXfrm>
    </dsp:sp>
    <dsp:sp modelId="{4F6E50CB-A24B-4CD0-B532-B63E6048D593}">
      <dsp:nvSpPr>
        <dsp:cNvPr id="0" name=""/>
        <dsp:cNvSpPr/>
      </dsp:nvSpPr>
      <dsp:spPr>
        <a:xfrm>
          <a:off x="3764240" y="1529"/>
          <a:ext cx="2415619" cy="14493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i="0" kern="1200">
              <a:latin typeface="Helvetica"/>
              <a:cs typeface="Helvetica"/>
            </a:rPr>
            <a:t>Culminación</a:t>
          </a:r>
          <a:r>
            <a:rPr lang="es-ES" sz="2100" b="1" kern="1200">
              <a:latin typeface="Helvetica"/>
              <a:cs typeface="Helvetica"/>
            </a:rPr>
            <a:t> de Guía DATA WISE</a:t>
          </a:r>
          <a:endParaRPr lang="es-E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0" i="0" kern="1200">
              <a:latin typeface="Helvetica"/>
              <a:cs typeface="Helvetica"/>
            </a:rPr>
            <a:t>(30 min)</a:t>
          </a:r>
          <a:endParaRPr lang="es-ES" sz="2100" kern="1200"/>
        </a:p>
      </dsp:txBody>
      <dsp:txXfrm>
        <a:off x="3764240" y="1529"/>
        <a:ext cx="2415619" cy="1449371"/>
      </dsp:txXfrm>
    </dsp:sp>
    <dsp:sp modelId="{17B75A66-F7EF-014F-A03A-9B2BB1CB1EC5}">
      <dsp:nvSpPr>
        <dsp:cNvPr id="0" name=""/>
        <dsp:cNvSpPr/>
      </dsp:nvSpPr>
      <dsp:spPr>
        <a:xfrm>
          <a:off x="2000837" y="1449101"/>
          <a:ext cx="5942425" cy="524992"/>
        </a:xfrm>
        <a:custGeom>
          <a:avLst/>
          <a:gdLst/>
          <a:ahLst/>
          <a:cxnLst/>
          <a:rect l="0" t="0" r="0" b="0"/>
          <a:pathLst>
            <a:path>
              <a:moveTo>
                <a:pt x="5942425" y="0"/>
              </a:moveTo>
              <a:lnTo>
                <a:pt x="5942425" y="279596"/>
              </a:lnTo>
              <a:lnTo>
                <a:pt x="0" y="279596"/>
              </a:lnTo>
              <a:lnTo>
                <a:pt x="0" y="52499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4822841" y="1708819"/>
        <a:ext cx="298417" cy="5555"/>
      </dsp:txXfrm>
    </dsp:sp>
    <dsp:sp modelId="{518C5DAF-8E14-7A45-B824-C8F05C2C1D8D}">
      <dsp:nvSpPr>
        <dsp:cNvPr id="0" name=""/>
        <dsp:cNvSpPr/>
      </dsp:nvSpPr>
      <dsp:spPr>
        <a:xfrm>
          <a:off x="6735452" y="1529"/>
          <a:ext cx="2415619" cy="144937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>
              <a:latin typeface="Helvetica"/>
              <a:cs typeface="Helvetica"/>
            </a:rPr>
            <a:t>Análisis de trayectoria y permanencia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(30 min)</a:t>
          </a:r>
        </a:p>
      </dsp:txBody>
      <dsp:txXfrm>
        <a:off x="6735452" y="1529"/>
        <a:ext cx="2415619" cy="1449371"/>
      </dsp:txXfrm>
    </dsp:sp>
    <dsp:sp modelId="{99D84FA1-0555-D946-93EA-670350AE1D94}">
      <dsp:nvSpPr>
        <dsp:cNvPr id="0" name=""/>
        <dsp:cNvSpPr/>
      </dsp:nvSpPr>
      <dsp:spPr>
        <a:xfrm>
          <a:off x="3206847" y="2685459"/>
          <a:ext cx="5249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99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>
            <a:latin typeface="Helvetica" pitchFamily="2" charset="0"/>
          </a:endParaRPr>
        </a:p>
      </dsp:txBody>
      <dsp:txXfrm>
        <a:off x="3455453" y="2728401"/>
        <a:ext cx="27779" cy="5555"/>
      </dsp:txXfrm>
    </dsp:sp>
    <dsp:sp modelId="{14CA0D34-B50D-354A-AE8D-5DF0E528EA3B}">
      <dsp:nvSpPr>
        <dsp:cNvPr id="0" name=""/>
        <dsp:cNvSpPr/>
      </dsp:nvSpPr>
      <dsp:spPr>
        <a:xfrm>
          <a:off x="793027" y="2006493"/>
          <a:ext cx="2415619" cy="144937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Dispositivos metodológicos: </a:t>
          </a:r>
          <a:r>
            <a:rPr lang="es-MX" sz="1400" b="1" kern="1200" dirty="0">
              <a:latin typeface="Helvetica"/>
              <a:cs typeface="Helvetica"/>
            </a:rPr>
            <a:t>Acciones de Acogida </a:t>
          </a:r>
          <a:endParaRPr lang="es-MX" sz="1400" kern="1200" dirty="0">
            <a:latin typeface="Helvetica"/>
            <a:cs typeface="Helvetica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(15 min)</a:t>
          </a:r>
        </a:p>
      </dsp:txBody>
      <dsp:txXfrm>
        <a:off x="793027" y="2006493"/>
        <a:ext cx="2415619" cy="1449371"/>
      </dsp:txXfrm>
    </dsp:sp>
    <dsp:sp modelId="{9445900F-3FA3-2445-B046-6C0ACBB8C5D5}">
      <dsp:nvSpPr>
        <dsp:cNvPr id="0" name=""/>
        <dsp:cNvSpPr/>
      </dsp:nvSpPr>
      <dsp:spPr>
        <a:xfrm>
          <a:off x="3764240" y="2006493"/>
          <a:ext cx="2415619" cy="144937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Diseño de acciones de acogida: encuesta de intereses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Helvetica"/>
              <a:cs typeface="Helvetica"/>
            </a:rPr>
            <a:t>(15 min)</a:t>
          </a:r>
        </a:p>
      </dsp:txBody>
      <dsp:txXfrm>
        <a:off x="3764240" y="2006493"/>
        <a:ext cx="2415619" cy="1449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E4A6C-19B1-4A84-8F39-622B35A5A374}">
      <dsp:nvSpPr>
        <dsp:cNvPr id="0" name=""/>
        <dsp:cNvSpPr/>
      </dsp:nvSpPr>
      <dsp:spPr>
        <a:xfrm>
          <a:off x="4760635" y="980"/>
          <a:ext cx="1698270" cy="1103875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ptos Display" panose="02110004020202020204"/>
            </a:rPr>
            <a:t>Acta de conformación de grupos gestores</a:t>
          </a:r>
          <a:endParaRPr lang="es-ES" sz="1800" kern="1200" dirty="0"/>
        </a:p>
      </dsp:txBody>
      <dsp:txXfrm>
        <a:off x="4814522" y="54867"/>
        <a:ext cx="1590496" cy="996101"/>
      </dsp:txXfrm>
    </dsp:sp>
    <dsp:sp modelId="{0B38BF5B-0256-4159-ACCB-6214160C7692}">
      <dsp:nvSpPr>
        <dsp:cNvPr id="0" name=""/>
        <dsp:cNvSpPr/>
      </dsp:nvSpPr>
      <dsp:spPr>
        <a:xfrm>
          <a:off x="3405074" y="552918"/>
          <a:ext cx="4409393" cy="4409393"/>
        </a:xfrm>
        <a:custGeom>
          <a:avLst/>
          <a:gdLst/>
          <a:ahLst/>
          <a:cxnLst/>
          <a:rect l="0" t="0" r="0" b="0"/>
          <a:pathLst>
            <a:path>
              <a:moveTo>
                <a:pt x="3281164" y="280663"/>
              </a:moveTo>
              <a:arcTo wR="2204696" hR="2204696" stAng="17953582" swAng="1211306"/>
            </a:path>
          </a:pathLst>
        </a:custGeom>
        <a:noFill/>
        <a:ln w="1270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9C966-8E77-4DE1-906E-6F6A3FB56FCF}">
      <dsp:nvSpPr>
        <dsp:cNvPr id="0" name=""/>
        <dsp:cNvSpPr/>
      </dsp:nvSpPr>
      <dsp:spPr>
        <a:xfrm>
          <a:off x="6857427" y="1524388"/>
          <a:ext cx="1698270" cy="1103875"/>
        </a:xfrm>
        <a:prstGeom prst="roundRect">
          <a:avLst/>
        </a:prstGeom>
        <a:solidFill>
          <a:schemeClr val="accent3">
            <a:shade val="50000"/>
            <a:hueOff val="-106596"/>
            <a:satOff val="-23032"/>
            <a:lumOff val="220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ptos Display" panose="02110004020202020204"/>
            </a:rPr>
            <a:t>Ejercicio de mapeo sistematizado con acciones de la media</a:t>
          </a:r>
          <a:endParaRPr lang="es-ES" sz="1200" kern="1200" dirty="0"/>
        </a:p>
      </dsp:txBody>
      <dsp:txXfrm>
        <a:off x="6911314" y="1578275"/>
        <a:ext cx="1590496" cy="996101"/>
      </dsp:txXfrm>
    </dsp:sp>
    <dsp:sp modelId="{D805AEBF-0C43-4D5B-8A35-E4D58C0EE9D5}">
      <dsp:nvSpPr>
        <dsp:cNvPr id="0" name=""/>
        <dsp:cNvSpPr/>
      </dsp:nvSpPr>
      <dsp:spPr>
        <a:xfrm>
          <a:off x="3405074" y="552918"/>
          <a:ext cx="4409393" cy="4409393"/>
        </a:xfrm>
        <a:custGeom>
          <a:avLst/>
          <a:gdLst/>
          <a:ahLst/>
          <a:cxnLst/>
          <a:rect l="0" t="0" r="0" b="0"/>
          <a:pathLst>
            <a:path>
              <a:moveTo>
                <a:pt x="4404101" y="2357362"/>
              </a:moveTo>
              <a:arcTo wR="2204696" hR="2204696" stAng="21838239" swAng="1359546"/>
            </a:path>
          </a:pathLst>
        </a:custGeom>
        <a:noFill/>
        <a:ln w="12700" cap="flat" cmpd="sng" algn="ctr">
          <a:solidFill>
            <a:schemeClr val="accent3">
              <a:shade val="90000"/>
              <a:hueOff val="-107128"/>
              <a:satOff val="-21476"/>
              <a:lumOff val="205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A71D8-1FF9-4B17-8C55-78FC841455B7}">
      <dsp:nvSpPr>
        <dsp:cNvPr id="0" name=""/>
        <dsp:cNvSpPr/>
      </dsp:nvSpPr>
      <dsp:spPr>
        <a:xfrm>
          <a:off x="6056524" y="3989314"/>
          <a:ext cx="1698270" cy="1103875"/>
        </a:xfrm>
        <a:prstGeom prst="roundRect">
          <a:avLst/>
        </a:prstGeom>
        <a:solidFill>
          <a:schemeClr val="accent3">
            <a:shade val="50000"/>
            <a:hueOff val="-213193"/>
            <a:satOff val="-46063"/>
            <a:lumOff val="4401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ptos Display" panose="02110004020202020204"/>
            </a:rPr>
            <a:t>Revisión de resultados de Pruebas SABER para primera identificación de necesidades</a:t>
          </a:r>
          <a:endParaRPr lang="es-ES" sz="1200" kern="1200" dirty="0"/>
        </a:p>
      </dsp:txBody>
      <dsp:txXfrm>
        <a:off x="6110411" y="4043201"/>
        <a:ext cx="1590496" cy="996101"/>
      </dsp:txXfrm>
    </dsp:sp>
    <dsp:sp modelId="{6E08F2FC-CE47-4C70-9DC3-0FF8E6B07873}">
      <dsp:nvSpPr>
        <dsp:cNvPr id="0" name=""/>
        <dsp:cNvSpPr/>
      </dsp:nvSpPr>
      <dsp:spPr>
        <a:xfrm>
          <a:off x="3405074" y="552918"/>
          <a:ext cx="4409393" cy="4409393"/>
        </a:xfrm>
        <a:custGeom>
          <a:avLst/>
          <a:gdLst/>
          <a:ahLst/>
          <a:cxnLst/>
          <a:rect l="0" t="0" r="0" b="0"/>
          <a:pathLst>
            <a:path>
              <a:moveTo>
                <a:pt x="2475180" y="4392738"/>
              </a:moveTo>
              <a:arcTo wR="2204696" hR="2204696" stAng="4977174" swAng="845653"/>
            </a:path>
          </a:pathLst>
        </a:custGeom>
        <a:noFill/>
        <a:ln w="12700" cap="flat" cmpd="sng" algn="ctr">
          <a:solidFill>
            <a:schemeClr val="accent3">
              <a:shade val="90000"/>
              <a:hueOff val="-214256"/>
              <a:satOff val="-42953"/>
              <a:lumOff val="411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A47E48-1AFA-4652-9EE7-5510D1947BBC}">
      <dsp:nvSpPr>
        <dsp:cNvPr id="0" name=""/>
        <dsp:cNvSpPr/>
      </dsp:nvSpPr>
      <dsp:spPr>
        <a:xfrm>
          <a:off x="3464747" y="3989314"/>
          <a:ext cx="1698270" cy="1103875"/>
        </a:xfrm>
        <a:prstGeom prst="roundRect">
          <a:avLst/>
        </a:prstGeom>
        <a:solidFill>
          <a:schemeClr val="accent3">
            <a:shade val="50000"/>
            <a:hueOff val="-213193"/>
            <a:satOff val="-46063"/>
            <a:lumOff val="4401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ptos Display" panose="02110004020202020204"/>
            </a:rPr>
            <a:t>Revisión de comportamiento de matrícula y trayectoria</a:t>
          </a:r>
          <a:endParaRPr lang="es-ES" sz="1200" kern="1200" dirty="0"/>
        </a:p>
      </dsp:txBody>
      <dsp:txXfrm>
        <a:off x="3518634" y="4043201"/>
        <a:ext cx="1590496" cy="996101"/>
      </dsp:txXfrm>
    </dsp:sp>
    <dsp:sp modelId="{779EEFA9-7522-447B-9779-D7C60F7ED312}">
      <dsp:nvSpPr>
        <dsp:cNvPr id="0" name=""/>
        <dsp:cNvSpPr/>
      </dsp:nvSpPr>
      <dsp:spPr>
        <a:xfrm>
          <a:off x="3405074" y="552918"/>
          <a:ext cx="4409393" cy="4409393"/>
        </a:xfrm>
        <a:custGeom>
          <a:avLst/>
          <a:gdLst/>
          <a:ahLst/>
          <a:cxnLst/>
          <a:rect l="0" t="0" r="0" b="0"/>
          <a:pathLst>
            <a:path>
              <a:moveTo>
                <a:pt x="233870" y="3192893"/>
              </a:moveTo>
              <a:arcTo wR="2204696" hR="2204696" stAng="9202215" swAng="1359546"/>
            </a:path>
          </a:pathLst>
        </a:custGeom>
        <a:noFill/>
        <a:ln w="12700" cap="flat" cmpd="sng" algn="ctr">
          <a:solidFill>
            <a:schemeClr val="accent3">
              <a:shade val="90000"/>
              <a:hueOff val="-214256"/>
              <a:satOff val="-42953"/>
              <a:lumOff val="411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0CC01-59B1-461E-8EB4-8E093E08A927}">
      <dsp:nvSpPr>
        <dsp:cNvPr id="0" name=""/>
        <dsp:cNvSpPr/>
      </dsp:nvSpPr>
      <dsp:spPr>
        <a:xfrm>
          <a:off x="2663844" y="1524388"/>
          <a:ext cx="1698270" cy="1103875"/>
        </a:xfrm>
        <a:prstGeom prst="roundRect">
          <a:avLst/>
        </a:prstGeom>
        <a:solidFill>
          <a:schemeClr val="accent3">
            <a:shade val="50000"/>
            <a:hueOff val="-106596"/>
            <a:satOff val="-23032"/>
            <a:lumOff val="220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Aptos Display" panose="02110004020202020204"/>
            </a:rPr>
            <a:t>Diseño e implementación de encuesta de intereses y necesidades y acción de acogida</a:t>
          </a:r>
          <a:endParaRPr lang="es-ES" sz="1200" kern="1200" dirty="0"/>
        </a:p>
      </dsp:txBody>
      <dsp:txXfrm>
        <a:off x="2717731" y="1578275"/>
        <a:ext cx="1590496" cy="996101"/>
      </dsp:txXfrm>
    </dsp:sp>
    <dsp:sp modelId="{6BFC9516-C3B2-4C24-B2E7-2A9CCB5CC8E3}">
      <dsp:nvSpPr>
        <dsp:cNvPr id="0" name=""/>
        <dsp:cNvSpPr/>
      </dsp:nvSpPr>
      <dsp:spPr>
        <a:xfrm>
          <a:off x="3405074" y="552918"/>
          <a:ext cx="4409393" cy="4409393"/>
        </a:xfrm>
        <a:custGeom>
          <a:avLst/>
          <a:gdLst/>
          <a:ahLst/>
          <a:cxnLst/>
          <a:rect l="0" t="0" r="0" b="0"/>
          <a:pathLst>
            <a:path>
              <a:moveTo>
                <a:pt x="530363" y="770369"/>
              </a:moveTo>
              <a:arcTo wR="2204696" hR="2204696" stAng="13235112" swAng="1211306"/>
            </a:path>
          </a:pathLst>
        </a:custGeom>
        <a:noFill/>
        <a:ln w="12700" cap="flat" cmpd="sng" algn="ctr">
          <a:solidFill>
            <a:schemeClr val="accent3">
              <a:shade val="90000"/>
              <a:hueOff val="-107128"/>
              <a:satOff val="-21476"/>
              <a:lumOff val="205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63944-3F60-4C09-8668-A555D3D0D3C1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00CD3-24FA-46F6-89D4-4EFD86BD3BB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1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272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GUIA LLEGAS DIRECTO AL FORMATO DE DATA WISE</a:t>
            </a: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Resolución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páginas</a:t>
            </a:r>
            <a:r>
              <a:rPr lang="en-US" dirty="0">
                <a:latin typeface="Calibri"/>
                <a:ea typeface="Calibri"/>
                <a:cs typeface="Calibri"/>
              </a:rPr>
              <a:t> 9 y 10.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2371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4EAD5-95FF-884C-841F-24679A290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7DDA913-A2FF-9945-B53D-F7C1ECA62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9FD9427-6768-6052-D8E6-C59E3F48B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GUIA LLEGAS DIRECTO AL FORMATO DE DATA WISE</a:t>
            </a: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Resolución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páginas</a:t>
            </a:r>
            <a:r>
              <a:rPr lang="en-US" dirty="0">
                <a:latin typeface="Calibri"/>
                <a:ea typeface="Calibri"/>
                <a:cs typeface="Calibri"/>
              </a:rPr>
              <a:t> 9 y 10.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2CCF65-599A-4216-405A-8921217BA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86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47542-6999-86F5-662F-ACB11820D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330E1D-383C-51D5-DBA3-23F83369F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0EE35C-1855-E07A-C6FE-5A7C3BB8A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GUIA LLEGAS DIRECTO AL FORMATO DE DATA WISE</a:t>
            </a: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Resolución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páginas</a:t>
            </a:r>
            <a:r>
              <a:rPr lang="en-US" dirty="0">
                <a:latin typeface="Calibri"/>
                <a:ea typeface="Calibri"/>
                <a:cs typeface="Calibri"/>
              </a:rPr>
              <a:t> 9 y 10.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C395A6-F7E2-E691-79C9-DF25B1FBE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497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LA PALABRA REVISEMOS LLEGAS DIRECTO A MI TABLERO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881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LA PALABRA REVISEMOS LLEGAS DIRECTO AL ICFES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024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7C2D-F294-267D-692D-397E4C46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85CF81-7EFA-FD23-9192-B8D6D10E0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ECF9E83-361E-047C-AAB4-518119BC7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LA PALABRA REVISEMOS LLEGAS DIRECTO AL ICFES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BA243A-4074-4C37-A506-BA4D43A3C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73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7D623-B164-8B93-0F6F-A5F56386A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A236326-8DD7-FF1B-E2C3-DE86E4D65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FD30C8-1068-267D-FDFF-82A403ABE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SI DAS CLIC EN GUIA LLEGAS DIRECTO AL FORMATO DE DATA WISE</a:t>
            </a:r>
          </a:p>
          <a:p>
            <a:r>
              <a:rPr lang="en-US" dirty="0" err="1">
                <a:latin typeface="Calibri"/>
                <a:ea typeface="Calibri"/>
                <a:cs typeface="Calibri"/>
              </a:rPr>
              <a:t>Resolución</a:t>
            </a:r>
            <a:r>
              <a:rPr lang="en-US" dirty="0"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latin typeface="Calibri"/>
                <a:ea typeface="Calibri"/>
                <a:cs typeface="Calibri"/>
              </a:rPr>
              <a:t>páginas</a:t>
            </a:r>
            <a:r>
              <a:rPr lang="en-US" dirty="0">
                <a:latin typeface="Calibri"/>
                <a:ea typeface="Calibri"/>
                <a:cs typeface="Calibri"/>
              </a:rPr>
              <a:t> 9 y 10.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140C15-6B7C-9992-0C44-AAEA9A7CB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00CD3-24FA-46F6-89D4-4EFD86BD3BB5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48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AEBD9B-D5BA-297E-6B01-9F65184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7EEBAF-291A-B9E6-07FC-6475E6D62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F42494-02F8-50FE-48D3-5184EB24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43CB6-9C5B-2D00-E71F-9C66917B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B18536-CF5E-467C-C5E7-F0C9C657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318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0C6C9-51B3-3206-27ED-94C44901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C79B5B-A274-03CA-0095-6738AA3E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89E3B7-D1B6-6677-64C2-23164854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378A58-008D-7BB1-32BD-C698C3F3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14D974-13D4-BA7E-5119-D19F6D91B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819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C1C4FF-B0AD-B6BE-D20E-62ADF7BC6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4D8A3F-C9E4-806A-5146-93B7145F1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1A473C-F6D8-ACDC-E8E2-55C0E45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9E7AE-1F68-4E57-32B5-BCA3A768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C5B45-B690-2A92-FB05-FCC02105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83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0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9DB6-0C85-E7A8-7397-B70C33EE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8C1923-A40A-E1C6-EB12-6789930CD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4A821-1C85-80A9-D2A6-26785D8F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DFB45F-5DF4-9CBA-1965-9A9BC248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0888D-BC37-A181-EF59-F5B24316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331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CFE11-F776-9C04-E486-3AAC3BEE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B09BED-DA06-BC85-E27B-F710EE76E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044AB8-894B-C8AD-64E0-EE7E0DD2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A8C37-622F-FD63-6629-8BE0BC30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AF82D3-FDDD-0F17-8352-DBE7B44F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93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9D3D4-D25F-9D00-8A88-43A51D06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9DC9FC-6456-C838-5F1A-F09BA1297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6C024D-A0E2-15F0-DF52-A898120DC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9B3A5E-73B5-33A3-764F-D86166F3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558FCD-F2DB-9838-BFFE-18C657FA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1C2670-E5D0-42F5-68D4-193F64C9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271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79635-E9E0-9A1F-9E36-6071856A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4B0C90-FB01-5900-5AF0-FBE2CBBCB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B752E2-81A7-966B-0A34-C5BFB60DA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9A6AA0-A047-5984-E8D8-3513E58C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52BF12-0D36-81FD-4799-9123365620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B6F83C-ECB2-02D8-5E25-897DAB03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D268E8-39A5-C2AC-EB4D-7E6086E9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87E96-702B-30E0-79B8-0EA11AEC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073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EC8704-E8B3-A294-E589-8B6551913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5D09E-BD6E-DB4D-C12A-E72B1C29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502C50-D0F8-E2BD-AF95-D6DC241F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1FAFFB-8BE3-FB1C-D4A3-1B4466DA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5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E228E7-07A0-A620-F5D0-CD56DD09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436402C-DA43-7630-9AE9-E3AD8CF7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144A46-73E3-0557-2168-436ADD4A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40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211ED-BD20-978C-B683-E3B1BE7F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977E53-726D-ACD0-75C8-F79CC817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046D9A-E5D9-DE56-3A72-CDD4E932F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4EFEF1-26ED-0111-67EC-BE0A00C9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1D13A7-E2B4-9719-72F0-A4FB790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DA282-214B-49EC-9841-35DE0472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99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49751-DBF5-7FD2-B6F5-1972056F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37AA8B-54D7-2096-C1EB-CA0092AC2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63391D-E2FF-2CA6-37B7-7DC3BACF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D8419E-F121-E2D8-58EA-55CB605A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5D0E57-82D8-20B3-5CE2-EDB8DB8F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9F894E-535A-755F-BCA0-CBD8FE98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344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F4E95B8-394B-F4A6-2C2C-8033DE48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B08576-712A-65F1-789C-5162C1C9B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B1D5C4-C411-E6CC-D32D-5F5CBB32A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9A374-2081-EC42-9D20-89556C894349}" type="datetimeFigureOut">
              <a:rPr lang="es-CO" smtClean="0"/>
              <a:t>20/07/2025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47DB84-5920-29F5-A272-E64788657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C609F-8435-8402-CD8B-E1C3D938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6FA4A4-17A8-7B46-A943-B786191F811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20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esultados.icfes.edu.co/resultados-saber2016-web/pages/publicacionResultados/agregados/saber11/consultaAgregadosEstablecimiento.jsf#No-back-butto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hyperlink" Target="https://lookerstudio.google.com/u/0/reporting/f179d45f-c8f4-4553-beb4-605ff102d777/page/p_75ykatz9id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hyperlink" Target="https://corpoeducacioncolombia-my.sharepoint.com/:b:/g/personal/j_gomez_corpoeducacion_org_co/EYeM3TYtytpPqXWg-jbR_XcBSKmuTDBkgzozbrX9xp0jLQ?e=wg6PF6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rpoeducacioncolombia-my.sharepoint.com/:x:/g/personal/j_gomez_corpoeducacion_org_co/EZg4nFKNbxdHtbVhA_d1q3QBIlSUswgK1lQ81V7KnfYcbw?e=MufDvo" TargetMode="External"/><Relationship Id="rId5" Type="http://schemas.openxmlformats.org/officeDocument/2006/relationships/hyperlink" Target="https://corpoeducacioncolombia-my.sharepoint.com/:w:/g/personal/j_gomez_corpoeducacion_org_co/EViDTV-8ShBDmRaov1Da3x8BMs42dy7ZRTEOh5Ii8FMc7A?e=2Vd1RH" TargetMode="External"/><Relationship Id="rId4" Type="http://schemas.openxmlformats.org/officeDocument/2006/relationships/hyperlink" Target="https://corpoeducacioncolombia-my.sharepoint.com/:b:/g/personal/j_gomez_corpoeducacion_org_co/ERmi4tm1Zd9Fvb0YNJ1Yx7kBpOqoydMfMwyfjebF3ccelg?e=UUMxR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hyperlink" Target="https://corpoeducacioncolombia-my.sharepoint.com/:b:/g/personal/j_gomez_corpoeducacion_org_co/EYeM3TYtytpPqXWg-jbR_XcBSKmuTDBkgzozbrX9xp0jLQ?e=wg6PF6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hyperlink" Target="https://corpoeducacioncolombia-my.sharepoint.com/:b:/g/personal/j_gomez_corpoeducacion_org_co/EYeM3TYtytpPqXWg-jbR_XcBSKmuTDBkgzozbrX9xp0jLQ?e=wg6PF6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https://corpoeducacioncolombia-my.sharepoint.com/:b:/g/personal/j_gomez_corpoeducacion_org_co/EYeM3TYtytpPqXWg-jbR_XcBSKmuTDBkgzozbrX9xp0jLQ?e=wg6PF6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itablero.com.co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CE2D5E-9229-78A9-A68A-3ECC0670D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380431-529B-E34B-A0D1-7606AA8F4033}"/>
              </a:ext>
            </a:extLst>
          </p:cNvPr>
          <p:cNvSpPr txBox="1">
            <a:spLocks/>
          </p:cNvSpPr>
          <p:nvPr/>
        </p:nvSpPr>
        <p:spPr>
          <a:xfrm>
            <a:off x="994030" y="589948"/>
            <a:ext cx="10338534" cy="2318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0A5640"/>
                </a:solidFill>
                <a:latin typeface="Poppins"/>
                <a:cs typeface="Poppins"/>
              </a:rPr>
              <a:t>VISITA VIRTUAL</a:t>
            </a:r>
            <a:endParaRPr lang="es-ES" dirty="0"/>
          </a:p>
          <a:p>
            <a:r>
              <a:rPr lang="es-ES" sz="4000" b="1" dirty="0">
                <a:solidFill>
                  <a:srgbClr val="0A5640"/>
                </a:solidFill>
                <a:latin typeface="Poppins"/>
                <a:cs typeface="Poppins"/>
              </a:rPr>
              <a:t> </a:t>
            </a: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  <a:latin typeface="Poppins"/>
                <a:cs typeface="Poppins"/>
              </a:rPr>
              <a:t>FORTALECIMIENTO DE LA EDUCACIÓN MEDIA EN ANTIOQUIA </a:t>
            </a:r>
            <a:endParaRPr lang="es-E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9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46FFE-313C-1A35-69B2-E7B51F68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396773B4-CDB9-0A61-17F9-BDB45CA98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47" t="12869" r="15921" b="12447"/>
          <a:stretch>
            <a:fillRect/>
          </a:stretch>
        </p:blipFill>
        <p:spPr>
          <a:xfrm>
            <a:off x="2468644" y="1389725"/>
            <a:ext cx="7252985" cy="482202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4066C7A-77E4-932C-764E-21BD4B17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974F2C-CB48-7756-6514-25C86D42E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C033C06-26A3-E675-4DEA-855DBF313016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REVISEMOS</a:t>
            </a:r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 RESULTADOS</a:t>
            </a:r>
          </a:p>
        </p:txBody>
      </p:sp>
    </p:spTree>
    <p:extLst>
      <p:ext uri="{BB962C8B-B14F-4D97-AF65-F5344CB8AC3E}">
        <p14:creationId xmlns:p14="http://schemas.microsoft.com/office/powerpoint/2010/main" val="309753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24BDC-75C4-E381-51E3-6A93AE9F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ombre parado junto a un jardín&#10;&#10;El contenido generado por inteligencia artificial puede ser incorrecto.">
            <a:extLst>
              <a:ext uri="{FF2B5EF4-FFF2-40B4-BE49-F238E27FC236}">
                <a16:creationId xmlns:a16="http://schemas.microsoft.com/office/drawing/2014/main" id="{97AE7C62-FE90-6FB8-69C8-322A38BB7D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" r="-171" b="-170"/>
          <a:stretch>
            <a:fillRect/>
          </a:stretch>
        </p:blipFill>
        <p:spPr>
          <a:xfrm>
            <a:off x="0" y="0"/>
            <a:ext cx="12231973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F49044-2751-A4BE-598A-ADBFFBF0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4574"/>
            <a:ext cx="5451344" cy="1524844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FF0B5F7-10A0-5F4F-B986-9FAFE0ED77A7}"/>
              </a:ext>
            </a:extLst>
          </p:cNvPr>
          <p:cNvSpPr txBox="1">
            <a:spLocks/>
          </p:cNvSpPr>
          <p:nvPr/>
        </p:nvSpPr>
        <p:spPr>
          <a:xfrm>
            <a:off x="305134" y="4527647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 dirty="0">
                <a:solidFill>
                  <a:srgbClr val="3AF9A2"/>
                </a:solidFill>
                <a:latin typeface="Poppins"/>
                <a:cs typeface="Poppins"/>
              </a:rPr>
              <a:t>2.</a:t>
            </a:r>
            <a:endParaRPr lang="es-CO" sz="10000" b="1" dirty="0">
              <a:solidFill>
                <a:srgbClr val="3AF9A2"/>
              </a:solidFill>
              <a:latin typeface="Poppins"/>
              <a:cs typeface="Poppin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82EB003-F751-E4A2-96FA-1D7A15335909}"/>
              </a:ext>
            </a:extLst>
          </p:cNvPr>
          <p:cNvSpPr/>
          <p:nvPr/>
        </p:nvSpPr>
        <p:spPr>
          <a:xfrm>
            <a:off x="1473245" y="4819101"/>
            <a:ext cx="378601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ANÁLISIS DE TREAYECTORIA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537E3F-4856-00E3-FF49-66152EDB1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4EDD4-CDD2-198C-F761-4AD5DA653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431DFF-5B75-73C7-B78C-7181E45A9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DB0EA4-3B87-6989-93B9-4666B6D1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621506" y="5959147"/>
            <a:ext cx="1418092" cy="94093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D475886-DCB9-E55B-E14E-534302D81113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REVISEMOS</a:t>
            </a:r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 TRAYECTORIAS</a:t>
            </a:r>
          </a:p>
        </p:txBody>
      </p:sp>
      <p:pic>
        <p:nvPicPr>
          <p:cNvPr id="6" name="Imagen 5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071D3107-3079-F39A-D580-E673DACC3F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43" t="19300" r="3254" b="9516"/>
          <a:stretch>
            <a:fillRect/>
          </a:stretch>
        </p:blipFill>
        <p:spPr>
          <a:xfrm>
            <a:off x="1635542" y="1734850"/>
            <a:ext cx="9208823" cy="42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6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F9DBC-C5B2-BAE1-D8A6-D6FDD1264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ED09D2-FC9E-050C-9D72-20307B25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B2B7C07-6EF9-2B79-148B-1E1CB74EA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319654" y="5745968"/>
            <a:ext cx="1719944" cy="115751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9A3C703-8927-44C8-63FA-9218FB468F6B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DATA WISE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96319228-D7F3-9636-5AD5-276B53414A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089" t="53122" r="23677" b="17837"/>
          <a:stretch>
            <a:fillRect/>
          </a:stretch>
        </p:blipFill>
        <p:spPr>
          <a:xfrm>
            <a:off x="1575259" y="1712686"/>
            <a:ext cx="9499150" cy="37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87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tabla, hombre, pastel, corte&#10;&#10;El contenido generado por IA puede ser incorrecto.">
            <a:extLst>
              <a:ext uri="{FF2B5EF4-FFF2-40B4-BE49-F238E27FC236}">
                <a16:creationId xmlns:a16="http://schemas.microsoft.com/office/drawing/2014/main" id="{32D2F2A6-11CA-E435-5B95-C1DC2740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CE8891-512B-D375-E70D-8BF5C60D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0509"/>
            <a:ext cx="7555044" cy="1524844"/>
          </a:xfrm>
          <a:prstGeom prst="rect">
            <a:avLst/>
          </a:prstGeom>
          <a:noFill/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6A91353-01DE-6C5B-34C8-E96E2633B9BF}"/>
              </a:ext>
            </a:extLst>
          </p:cNvPr>
          <p:cNvSpPr txBox="1">
            <a:spLocks/>
          </p:cNvSpPr>
          <p:nvPr/>
        </p:nvSpPr>
        <p:spPr>
          <a:xfrm>
            <a:off x="305135" y="5160509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 dirty="0">
                <a:solidFill>
                  <a:srgbClr val="3AF9A2"/>
                </a:solidFill>
                <a:latin typeface="Poppins"/>
                <a:cs typeface="Poppins"/>
              </a:rPr>
              <a:t>3.</a:t>
            </a:r>
            <a:endParaRPr lang="es-CO" sz="10000" b="1" dirty="0">
              <a:solidFill>
                <a:srgbClr val="3AF9A2"/>
              </a:solidFill>
              <a:latin typeface="Poppins"/>
              <a:cs typeface="Poppin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A5A5939-5745-8E83-1BC0-D1EBCA043726}"/>
              </a:ext>
            </a:extLst>
          </p:cNvPr>
          <p:cNvSpPr/>
          <p:nvPr/>
        </p:nvSpPr>
        <p:spPr>
          <a:xfrm>
            <a:off x="1665073" y="5522829"/>
            <a:ext cx="567640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Poppins"/>
                <a:cs typeface="Poppins"/>
              </a:rPr>
              <a:t>DISPOSITIVO DE ACOGIDA</a:t>
            </a:r>
            <a:endParaRPr lang="es-ES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EFEAB6A-6746-08B5-C48F-0D2E2F2F1E8C}"/>
              </a:ext>
            </a:extLst>
          </p:cNvPr>
          <p:cNvSpPr txBox="1">
            <a:spLocks/>
          </p:cNvSpPr>
          <p:nvPr/>
        </p:nvSpPr>
        <p:spPr>
          <a:xfrm>
            <a:off x="774271" y="3146971"/>
            <a:ext cx="4419598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C0895A-AB34-BEB9-0107-BF75003ED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8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3F5E-D57E-718D-3814-AD43137A9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BEFADF-05B5-05EF-F67E-329EFDF7D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02F636-D10B-A5C7-2DD3-F0AD2A588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45F1FDF-7FB2-D2B1-A665-BAAE64438E0C}"/>
              </a:ext>
            </a:extLst>
          </p:cNvPr>
          <p:cNvSpPr/>
          <p:nvPr/>
        </p:nvSpPr>
        <p:spPr>
          <a:xfrm>
            <a:off x="161801" y="500343"/>
            <a:ext cx="763308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Poppins"/>
                <a:cs typeface="Poppins"/>
              </a:rPr>
              <a:t>DISPOSITIVO DE ACOGIDA</a:t>
            </a:r>
            <a:endParaRPr lang="es-ES" sz="2800" b="1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r>
              <a:rPr lang="es-419" sz="2800">
                <a:solidFill>
                  <a:schemeClr val="bg1"/>
                </a:solidFill>
                <a:latin typeface="Arial"/>
                <a:cs typeface="Arial"/>
              </a:rPr>
              <a:t>Mensajes fuerza</a:t>
            </a:r>
            <a:endParaRPr lang="es-ES" sz="28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5FE8DE4-31D1-C605-1202-4C0A31AC1269}"/>
              </a:ext>
            </a:extLst>
          </p:cNvPr>
          <p:cNvSpPr txBox="1"/>
          <p:nvPr/>
        </p:nvSpPr>
        <p:spPr>
          <a:xfrm>
            <a:off x="577311" y="1971840"/>
            <a:ext cx="110373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/>
              <a:t>1. Acoger es abrir la puerta al proyecto de vida de cada joven.</a:t>
            </a:r>
            <a:endParaRPr lang="es-419" sz="1800"/>
          </a:p>
          <a:p>
            <a:r>
              <a:rPr lang="es-419" sz="1800"/>
              <a:t>La Acogida no es un acto simbólico: es el inicio de un camino que permite a las y los estudiantes conectar con lo que sueñan y desean construir.</a:t>
            </a:r>
            <a:br>
              <a:rPr lang="es-419" sz="1800"/>
            </a:br>
            <a:r>
              <a:rPr lang="es-419" sz="1800"/>
              <a:t>“Se concibe la Acogida como ‘la puerta de entrada a esta forma innovadora de concebir la educación y transformar la escuela para crear las condiciones imprescindibles para llevar a cabo su tarea más importante: el Proyecto de Vida de los estudiantes’.” (p. 8)</a:t>
            </a:r>
          </a:p>
          <a:p>
            <a:endParaRPr lang="es-419" sz="1800" b="1"/>
          </a:p>
          <a:p>
            <a:r>
              <a:rPr lang="es-419" sz="1800" b="1"/>
              <a:t>2. El proyecto de vida es el eje que articula el aprendizaje con el sentido.</a:t>
            </a:r>
            <a:endParaRPr lang="es-419" sz="1800"/>
          </a:p>
          <a:p>
            <a:r>
              <a:rPr lang="es-419" sz="1800"/>
              <a:t>No basta con enseñar contenidos; hay que construir caminos para que las y los jóvenes se pregunten quiénes quieren ser y cómo llegar allí.</a:t>
            </a:r>
          </a:p>
          <a:p>
            <a:r>
              <a:rPr lang="es-419" sz="1800"/>
              <a:t>El proyecto de vida se convierte en el centro de la experiencia formativa en la educación media y se construye a partir de la articulación de tres pilares de formación integral: los aprendizajes esenciales, el bienestar socio-emocional y el bienestar físico.” (p. 5)</a:t>
            </a:r>
          </a:p>
        </p:txBody>
      </p:sp>
    </p:spTree>
    <p:extLst>
      <p:ext uri="{BB962C8B-B14F-4D97-AF65-F5344CB8AC3E}">
        <p14:creationId xmlns:p14="http://schemas.microsoft.com/office/powerpoint/2010/main" val="4223529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6B112-34D4-FE8E-CD71-B8576D1F9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D5B90C-869D-4F58-8E0A-1421E3828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4BC1A0-C51F-8A66-55D1-668071676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4" name="TextBox 34">
            <a:extLst>
              <a:ext uri="{FF2B5EF4-FFF2-40B4-BE49-F238E27FC236}">
                <a16:creationId xmlns:a16="http://schemas.microsoft.com/office/drawing/2014/main" id="{CE3B2502-30C4-2C7A-66A9-8D842DDF8F6E}"/>
              </a:ext>
            </a:extLst>
          </p:cNvPr>
          <p:cNvSpPr txBox="1"/>
          <p:nvPr/>
        </p:nvSpPr>
        <p:spPr>
          <a:xfrm>
            <a:off x="778555" y="2032487"/>
            <a:ext cx="10634890" cy="462658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3. La Acogida es tarea de todos: nadie puede quedarse al margen.</a:t>
            </a:r>
          </a:p>
          <a:p>
            <a:r>
              <a:rPr lang="es-419" sz="2000"/>
              <a:t>La transformación solo ocurre cuando docentes, directivos, estudiantes y familias asumen sus roles como corresponsables del bienestar y la permanencia.</a:t>
            </a:r>
          </a:p>
          <a:p>
            <a:r>
              <a:rPr lang="es-419" sz="2000"/>
              <a:t>“En el proceso de Acogida intervienen los jóvenes, los docentes, los directivos y las familias, cada uno con un rol específico.” (p. 10)</a:t>
            </a:r>
          </a:p>
          <a:p>
            <a:endParaRPr lang="es-419" sz="2000"/>
          </a:p>
          <a:p>
            <a:r>
              <a:rPr lang="es-419" sz="2000" b="1"/>
              <a:t>4. Acoger no es un momento, es una práctica que se renueva todo el tiempo.</a:t>
            </a:r>
          </a:p>
          <a:p>
            <a:r>
              <a:rPr lang="es-419" sz="2000"/>
              <a:t>Desde el saludo diario hasta las decisiones curriculares, cada gesto puede consolidar el sentido de pertenencia y permanencia.</a:t>
            </a:r>
          </a:p>
          <a:p>
            <a:r>
              <a:rPr lang="es-419" sz="2000"/>
              <a:t>“Iniciar el día con un saludo en la puerta del colegio o de su aula de clase es diferente a encontrarse con una revisión de uniforme. Nos sentimos acogidos en un lugar desde el momento en que llegamos.” (p. 16)</a:t>
            </a:r>
          </a:p>
          <a:p>
            <a:endParaRPr lang="es-419" sz="2000"/>
          </a:p>
          <a:p>
            <a:endParaRPr lang="es-419" sz="2000"/>
          </a:p>
          <a:p>
            <a:pPr marL="514350" marR="2540" lvl="0" indent="-51435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endParaRPr lang="es-CO" sz="2000" u="none" strike="noStrike">
              <a:effectLst/>
              <a:latin typeface="Helvetica"/>
              <a:ea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DB78FB-F3A1-29C1-17AA-2C329151F7D3}"/>
              </a:ext>
            </a:extLst>
          </p:cNvPr>
          <p:cNvSpPr/>
          <p:nvPr/>
        </p:nvSpPr>
        <p:spPr>
          <a:xfrm>
            <a:off x="161801" y="500343"/>
            <a:ext cx="763308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Poppins"/>
                <a:cs typeface="Poppins"/>
              </a:rPr>
              <a:t>DISPOSITIVO DE ACOGIDA</a:t>
            </a:r>
            <a:endParaRPr lang="es-ES" sz="2800">
              <a:solidFill>
                <a:srgbClr val="000000"/>
              </a:solidFill>
              <a:latin typeface="Poppins"/>
              <a:cs typeface="Poppins"/>
            </a:endParaRPr>
          </a:p>
          <a:p>
            <a:r>
              <a:rPr lang="es-419" sz="2800">
                <a:solidFill>
                  <a:schemeClr val="bg1"/>
                </a:solidFill>
                <a:latin typeface="Arial"/>
                <a:cs typeface="Arial"/>
              </a:rPr>
              <a:t>Mensajes fuerza</a:t>
            </a:r>
            <a:endParaRPr lang="es-ES" sz="28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426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2F996-158F-07CB-1578-24384191C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8E74E9-A8A8-A844-2878-4CA01B5B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D3F11E-CC9D-24F9-C65E-5AA4CDABE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67254" y="5644368"/>
            <a:ext cx="1872344" cy="1259117"/>
          </a:xfrm>
          <a:prstGeom prst="rect">
            <a:avLst/>
          </a:prstGeom>
        </p:spPr>
      </p:pic>
      <p:sp>
        <p:nvSpPr>
          <p:cNvPr id="4" name="TextBox 34">
            <a:extLst>
              <a:ext uri="{FF2B5EF4-FFF2-40B4-BE49-F238E27FC236}">
                <a16:creationId xmlns:a16="http://schemas.microsoft.com/office/drawing/2014/main" id="{6824F3A7-B642-9A73-53C9-7D6A345FCB3C}"/>
              </a:ext>
            </a:extLst>
          </p:cNvPr>
          <p:cNvSpPr txBox="1"/>
          <p:nvPr/>
        </p:nvSpPr>
        <p:spPr>
          <a:xfrm>
            <a:off x="778555" y="2032487"/>
            <a:ext cx="10634890" cy="461427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 dirty="0"/>
              <a:t>5. Escuchar lo que sueñan los jóvenes es una herramienta poderosa de transformación.</a:t>
            </a:r>
          </a:p>
          <a:p>
            <a:r>
              <a:rPr lang="es-419" sz="2000" dirty="0"/>
              <a:t>Cuando la escuela se alinea con sus intereses, se vuelve relevante, cercana y formadora de futuro.</a:t>
            </a:r>
          </a:p>
          <a:p>
            <a:endParaRPr lang="es-419" sz="2000"/>
          </a:p>
          <a:p>
            <a:pPr algn="ctr"/>
            <a:r>
              <a:rPr lang="es-419" sz="2000" dirty="0"/>
              <a:t>“Uno de los primeros pasos para saber cómo motivar a los jóvenes a permanecer en la escuela es cuando se pregunta ¿qué es lo que les interesa aprender a los jóvenes? […] El proceso de Acogida es una alternativa para conocer los múltiples intereses de los jóvenes.” (p. 7)</a:t>
            </a:r>
          </a:p>
          <a:p>
            <a:pPr algn="ctr"/>
            <a:endParaRPr lang="es-419" sz="2000" dirty="0"/>
          </a:p>
          <a:p>
            <a:pPr algn="ctr"/>
            <a:r>
              <a:rPr lang="es-419" sz="2000" dirty="0"/>
              <a:t>Veamos algunos ejemplos </a:t>
            </a:r>
          </a:p>
          <a:p>
            <a:pPr algn="ctr"/>
            <a:r>
              <a:rPr lang="es-419" sz="2000" dirty="0">
                <a:ea typeface="+mn-lt"/>
                <a:cs typeface="+mn-lt"/>
                <a:hlinkClick r:id="rId4"/>
              </a:rPr>
              <a:t>EJEMPLOS INSTRUMENTOS DE ACOGIDA.pdf</a:t>
            </a:r>
            <a:endParaRPr lang="es-419"/>
          </a:p>
          <a:p>
            <a:pPr algn="ctr"/>
            <a:r>
              <a:rPr lang="es-419" sz="2000" dirty="0">
                <a:ea typeface="+mn-lt"/>
                <a:cs typeface="+mn-lt"/>
                <a:hlinkClick r:id="rId5"/>
              </a:rPr>
              <a:t>Actividades sugeridas para identificar intereses de los estudiantes.docx</a:t>
            </a:r>
            <a:endParaRPr lang="es-419"/>
          </a:p>
          <a:p>
            <a:pPr algn="ctr"/>
            <a:r>
              <a:rPr lang="es-419" sz="2000" dirty="0">
                <a:ea typeface="+mn-lt"/>
                <a:cs typeface="+mn-lt"/>
                <a:hlinkClick r:id="rId6"/>
              </a:rPr>
              <a:t>Formato de organización intereses de los estudiantes.xlsx</a:t>
            </a:r>
            <a:endParaRPr lang="es-419"/>
          </a:p>
          <a:p>
            <a:endParaRPr lang="es-419" sz="2000">
              <a:latin typeface="Aptos" panose="02110004020202020204"/>
              <a:ea typeface="Calibri" panose="020F0502020204030204" pitchFamily="34" charset="0"/>
              <a:cs typeface="Helvetica"/>
            </a:endParaRPr>
          </a:p>
          <a:p>
            <a:endParaRPr lang="es-419" sz="2000">
              <a:latin typeface="Aptos" panose="02110004020202020204"/>
              <a:ea typeface="Calibri" panose="020F0502020204030204" pitchFamily="34" charset="0"/>
              <a:cs typeface="Helvetica"/>
            </a:endParaRPr>
          </a:p>
          <a:p>
            <a:pPr marL="514350" marR="2540" indent="-514350" algn="just">
              <a:lnSpc>
                <a:spcPct val="107000"/>
              </a:lnSpc>
              <a:spcAft>
                <a:spcPts val="800"/>
              </a:spcAft>
              <a:buFontTx/>
              <a:buAutoNum type="arabicPeriod"/>
            </a:pPr>
            <a:endParaRPr lang="es-CO" sz="2000">
              <a:latin typeface="Helvetica"/>
              <a:ea typeface="Calibri" panose="020F0502020204030204" pitchFamily="34" charset="0"/>
              <a:cs typeface="Helvetica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31FF333-D209-ED7E-D172-9F40BE622831}"/>
              </a:ext>
            </a:extLst>
          </p:cNvPr>
          <p:cNvSpPr/>
          <p:nvPr/>
        </p:nvSpPr>
        <p:spPr>
          <a:xfrm>
            <a:off x="161801" y="500343"/>
            <a:ext cx="7633086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800" b="1">
                <a:solidFill>
                  <a:schemeClr val="bg1"/>
                </a:solidFill>
                <a:latin typeface="Poppins"/>
                <a:cs typeface="Poppins"/>
              </a:rPr>
              <a:t>DISPOSITIVO DE ACOGIDA</a:t>
            </a:r>
            <a:endParaRPr lang="es-ES" sz="2800">
              <a:solidFill>
                <a:srgbClr val="000000"/>
              </a:solidFill>
              <a:latin typeface="Poppins"/>
              <a:cs typeface="Poppins"/>
            </a:endParaRPr>
          </a:p>
          <a:p>
            <a:r>
              <a:rPr lang="es-419" sz="2800">
                <a:solidFill>
                  <a:schemeClr val="bg1"/>
                </a:solidFill>
                <a:latin typeface="Arial"/>
                <a:cs typeface="Arial"/>
              </a:rPr>
              <a:t>Mensajes fuerza</a:t>
            </a:r>
            <a:endParaRPr lang="es-ES" sz="28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011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AD0AB-86B6-84C2-7DD4-CE317888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8AC4D1-2697-D899-F73B-69A737CA6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E92672-AFB1-C698-671C-FBB9A2FEB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167254" y="5644368"/>
            <a:ext cx="1872344" cy="125911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EEEE778-6E83-21E2-37EC-CEE7DB7BB42F}"/>
              </a:ext>
            </a:extLst>
          </p:cNvPr>
          <p:cNvSpPr/>
          <p:nvPr/>
        </p:nvSpPr>
        <p:spPr>
          <a:xfrm>
            <a:off x="161801" y="761600"/>
            <a:ext cx="763308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Poppins"/>
                <a:cs typeface="Poppins"/>
              </a:rPr>
              <a:t>COMPROMISOS COMITÉ GESTOR</a:t>
            </a:r>
            <a:endParaRPr lang="es-ES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A1331E9-460B-AAEC-2EB9-3D6EBB0DE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60333"/>
              </p:ext>
            </p:extLst>
          </p:nvPr>
        </p:nvGraphicFramePr>
        <p:xfrm>
          <a:off x="2010228" y="1828799"/>
          <a:ext cx="8168640" cy="4145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830923819"/>
                    </a:ext>
                  </a:extLst>
                </a:gridCol>
                <a:gridCol w="4084320">
                  <a:extLst>
                    <a:ext uri="{9D8B030D-6E8A-4147-A177-3AD203B41FA5}">
                      <a16:colId xmlns:a16="http://schemas.microsoft.com/office/drawing/2014/main" val="4062222355"/>
                    </a:ext>
                  </a:extLst>
                </a:gridCol>
              </a:tblGrid>
              <a:tr h="362857">
                <a:tc>
                  <a:txBody>
                    <a:bodyPr/>
                    <a:lstStyle/>
                    <a:p>
                      <a:r>
                        <a:rPr lang="es-ES" sz="2000" dirty="0"/>
                        <a:t>COMPROMISOS COMITÉ GESTOR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COMPROMISOS PROFESIONAL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97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rabicPeriod"/>
                      </a:pPr>
                      <a:r>
                        <a:rPr lang="es-419" sz="2000" u="none" strike="noStrike" noProof="0" dirty="0">
                          <a:solidFill>
                            <a:srgbClr val="000000"/>
                          </a:solidFill>
                        </a:rPr>
                        <a:t>Culminar el diseño de la encuesta de intereses y proyectar una fecha de implementación.</a:t>
                      </a:r>
                      <a:endParaRPr lang="en-US" sz="2000" u="none" strike="noStrike" noProof="0">
                        <a:solidFill>
                          <a:srgbClr val="000000"/>
                        </a:solidFill>
                      </a:endParaRP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rabicPeriod"/>
                      </a:pPr>
                      <a:r>
                        <a:rPr lang="es-419" sz="2000" u="none" strike="noStrike" noProof="0" dirty="0">
                          <a:solidFill>
                            <a:srgbClr val="000000"/>
                          </a:solidFill>
                        </a:rPr>
                        <a:t>Verificar el comportamiento de la matrícula en el año 2025, así como de permanencia de los estudiantes matriculados.</a:t>
                      </a:r>
                    </a:p>
                    <a:p>
                      <a:pPr marL="457200" marR="0" lvl="0" indent="-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rabicPeriod"/>
                      </a:pPr>
                      <a:r>
                        <a:rPr lang="es-419" sz="2000" u="none" strike="noStrike" noProof="0" dirty="0">
                          <a:solidFill>
                            <a:srgbClr val="000000"/>
                          </a:solidFill>
                        </a:rPr>
                        <a:t>Tener disponibles las mallas curriculares para la visita presencial.</a:t>
                      </a:r>
                    </a:p>
                    <a:p>
                      <a:pPr lvl="0">
                        <a:buNone/>
                      </a:pPr>
                      <a:endParaRPr lang="es-E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s-ES" sz="2000" dirty="0"/>
                        <a:t>Sistematización de mapas o cartografías.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es-ES" sz="2000" dirty="0"/>
                        <a:t>Acompañamiento en el diseño de la encuesta o instrumento de necesidades e intereses.</a:t>
                      </a:r>
                    </a:p>
                    <a:p>
                      <a:pPr marL="342900" lvl="0" indent="-342900">
                        <a:buAutoNum type="arabicPeriod"/>
                      </a:pPr>
                      <a:r>
                        <a:rPr lang="es-ES" sz="2000" dirty="0"/>
                        <a:t>Lectura de la guía DATA WISE resuelta para identificación de primeras necesidades de articulación de las mallas.</a:t>
                      </a:r>
                    </a:p>
                    <a:p>
                      <a:pPr marL="342900" lvl="0" indent="-342900">
                        <a:buAutoNum type="arabicPeriod"/>
                      </a:pPr>
                      <a:endParaRPr lang="es-ES" sz="20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552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89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6CCCF-A080-7BF4-85B7-8AC5ABD9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BEA6421-B9AE-14F5-8C8E-17B479F83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9814B2BB-B330-313C-30C8-4B2EE7E19D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23210" b="-69"/>
          <a:stretch>
            <a:fillRect/>
          </a:stretch>
        </p:blipFill>
        <p:spPr>
          <a:xfrm>
            <a:off x="3374569" y="4703"/>
            <a:ext cx="9362177" cy="685329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BA8FC9-CEEB-B8DF-216C-F4470D361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0A84BDF-F34A-3988-46EB-F65E52EDB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5" b="5882"/>
          <a:stretch>
            <a:fillRect/>
          </a:stretch>
        </p:blipFill>
        <p:spPr>
          <a:xfrm>
            <a:off x="-516895" y="1"/>
            <a:ext cx="6060445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5EA28E1-384A-C674-ADCD-DD1187A2D669}"/>
              </a:ext>
            </a:extLst>
          </p:cNvPr>
          <p:cNvSpPr txBox="1">
            <a:spLocks/>
          </p:cNvSpPr>
          <p:nvPr/>
        </p:nvSpPr>
        <p:spPr>
          <a:xfrm>
            <a:off x="152402" y="188622"/>
            <a:ext cx="8764146" cy="1241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OBJETIVOS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61797B1-AD82-5622-5D5B-A674B31B1392}"/>
              </a:ext>
            </a:extLst>
          </p:cNvPr>
          <p:cNvSpPr txBox="1">
            <a:spLocks/>
          </p:cNvSpPr>
          <p:nvPr/>
        </p:nvSpPr>
        <p:spPr>
          <a:xfrm>
            <a:off x="152402" y="1231691"/>
            <a:ext cx="3493957" cy="4161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Poppins"/>
                <a:cs typeface="Poppins"/>
              </a:rPr>
              <a:t>Culminar el análisis los </a:t>
            </a:r>
            <a:r>
              <a:rPr lang="es-ES" sz="1400" b="1" dirty="0">
                <a:solidFill>
                  <a:schemeClr val="bg1"/>
                </a:solidFill>
                <a:latin typeface="Poppins"/>
                <a:cs typeface="Poppins"/>
              </a:rPr>
              <a:t>resultados de Pruebas Saber </a:t>
            </a:r>
            <a:r>
              <a:rPr lang="es-ES" sz="1400" dirty="0">
                <a:solidFill>
                  <a:schemeClr val="bg1"/>
                </a:solidFill>
                <a:latin typeface="Poppins"/>
                <a:cs typeface="Poppins"/>
              </a:rPr>
              <a:t>y de trayectorias educativas para fortalecer la toma de decisiones informadas en el establecimiento educativo.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Poppins"/>
                <a:cs typeface="Poppins"/>
              </a:rPr>
              <a:t>Analizar el comportamiento de trayectorias y permanencia en el contexto de las instituciones educativas. </a:t>
            </a:r>
            <a:endParaRPr lang="es-ES" sz="14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Poppins"/>
                <a:cs typeface="Poppins"/>
              </a:rPr>
              <a:t>Planificar la encuesta de intereses y necesidades para ser implementada con los estudiantes.</a:t>
            </a:r>
            <a:endParaRPr lang="es-ES" sz="14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1177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0674-24E5-EB78-4F2F-27A6B5556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7F05AA-BFC2-2ECC-95D9-2849C6670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7509FE-6FDF-6524-5BB2-3DACA1C40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ADF26CB-9193-4B29-B777-2DC4FE01B764}"/>
              </a:ext>
            </a:extLst>
          </p:cNvPr>
          <p:cNvSpPr/>
          <p:nvPr/>
        </p:nvSpPr>
        <p:spPr>
          <a:xfrm>
            <a:off x="529819" y="541845"/>
            <a:ext cx="6209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>
                <a:solidFill>
                  <a:schemeClr val="bg1"/>
                </a:solidFill>
                <a:latin typeface="Arial"/>
                <a:cs typeface="Arial"/>
              </a:rPr>
              <a:t>AGENDA DOCENTES Y DIRECTIVOS DOCENTES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14EE414-DA70-6FFF-3FE7-7DFE9C7E3669}"/>
              </a:ext>
            </a:extLst>
          </p:cNvPr>
          <p:cNvGraphicFramePr/>
          <p:nvPr/>
        </p:nvGraphicFramePr>
        <p:xfrm>
          <a:off x="1123950" y="2166348"/>
          <a:ext cx="9944100" cy="345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3038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4A69-55D6-8217-6B55-423AFD73F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3F293A-71D9-6E47-673B-D4DBEEDD3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C315BA-4315-1BDB-4A92-8E3DAC854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421254" y="5840311"/>
            <a:ext cx="1618344" cy="10631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364E8D5-A660-AE07-23F9-E5490A587144}"/>
              </a:ext>
            </a:extLst>
          </p:cNvPr>
          <p:cNvSpPr/>
          <p:nvPr/>
        </p:nvSpPr>
        <p:spPr>
          <a:xfrm>
            <a:off x="529819" y="541845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Arial"/>
                <a:cs typeface="Arial"/>
              </a:rPr>
              <a:t>HITOS DEL CICLO I</a:t>
            </a:r>
            <a:endParaRPr lang="es-ES" dirty="0">
              <a:solidFill>
                <a:schemeClr val="bg1"/>
              </a:solidFill>
            </a:endParaRPr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4A362D67-61EC-7141-C21B-5DB38E544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08853"/>
              </p:ext>
            </p:extLst>
          </p:nvPr>
        </p:nvGraphicFramePr>
        <p:xfrm>
          <a:off x="413658" y="1592943"/>
          <a:ext cx="11219542" cy="516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0719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B759-BD18-8CF5-2922-8A9A7394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9F49B8F9-F4F3-EE9E-C68E-B19D9FCD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DEE742-86AA-886C-668C-9E2FFE39B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7647"/>
            <a:ext cx="5451344" cy="1524844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BEB96F7-2744-9923-ACDB-C17ED8A41C1B}"/>
              </a:ext>
            </a:extLst>
          </p:cNvPr>
          <p:cNvSpPr txBox="1">
            <a:spLocks/>
          </p:cNvSpPr>
          <p:nvPr/>
        </p:nvSpPr>
        <p:spPr>
          <a:xfrm>
            <a:off x="305134" y="4527647"/>
            <a:ext cx="1446174" cy="1692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0" b="1" dirty="0">
                <a:solidFill>
                  <a:srgbClr val="3AF9A2"/>
                </a:solidFill>
                <a:latin typeface="Poppins"/>
                <a:cs typeface="Poppins"/>
              </a:rPr>
              <a:t>1.</a:t>
            </a:r>
            <a:endParaRPr lang="es-CO" sz="10000" b="1" dirty="0">
              <a:solidFill>
                <a:srgbClr val="3AF9A2"/>
              </a:solidFill>
              <a:latin typeface="Poppins"/>
              <a:cs typeface="Poppin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F0D2DD-FF1F-EB54-9ED6-9008F20BE3B0}"/>
              </a:ext>
            </a:extLst>
          </p:cNvPr>
          <p:cNvSpPr/>
          <p:nvPr/>
        </p:nvSpPr>
        <p:spPr>
          <a:xfrm>
            <a:off x="1518877" y="4813015"/>
            <a:ext cx="3682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RESULTADOS PRUEBAS SABER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069ED-F755-1EDB-DDE2-40340851A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9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379C5-9E44-02E5-08A4-83086C8D5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160B52-56C5-4CE4-080D-F7E72BC4A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E9F6A8-A4A2-8605-6014-3EF73D404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2E0062C-A35C-B52D-D9E9-EBB2A165650C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DATA WISE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Imagen 5" descr="Imagen que contiene Diagrama&#10;&#10;El contenido generado por inteligencia artificial puede ser incorrecto.">
            <a:extLst>
              <a:ext uri="{FF2B5EF4-FFF2-40B4-BE49-F238E27FC236}">
                <a16:creationId xmlns:a16="http://schemas.microsoft.com/office/drawing/2014/main" id="{7736DFA4-4D6E-A93D-DF47-573E9F180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4775" y="1707573"/>
            <a:ext cx="4362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EB880-5DC1-E885-FC1A-48AEF0E62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8041D0-C6D2-8E93-6616-2557A08E7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4172CC-5F90-6E61-7212-967B45A5E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283369" y="6007225"/>
            <a:ext cx="1756229" cy="87448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C3BD6AB-AA33-EBB8-0ADC-187B46CBC3ED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DATA WISE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FBE4A0F2-21F8-8277-C91B-C021B3ED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021" t="39365" r="23942" b="13187"/>
          <a:stretch>
            <a:fillRect/>
          </a:stretch>
        </p:blipFill>
        <p:spPr>
          <a:xfrm>
            <a:off x="2329782" y="1894115"/>
            <a:ext cx="7532696" cy="474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DECD-0D14-009C-6CE9-7B4B627E4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AC04425-D790-80B2-5517-6CF181F2F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4C5AFF-2088-EAD0-9584-27DA8DA4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10268854" y="5716939"/>
            <a:ext cx="1770744" cy="118654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41ACC91-7B15-85F3-CF8D-94C9E0008677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 DATA WISE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05D8FD5B-9C8E-5CC9-298A-4A00BDAE5E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888" t="46561" r="23809" b="14245"/>
          <a:stretch>
            <a:fillRect/>
          </a:stretch>
        </p:blipFill>
        <p:spPr>
          <a:xfrm>
            <a:off x="1937895" y="1763486"/>
            <a:ext cx="8330967" cy="45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C0190B97-2811-B665-A4D8-9A36D1DB57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2" t="12185" r="-131" b="11043"/>
          <a:stretch>
            <a:fillRect/>
          </a:stretch>
        </p:blipFill>
        <p:spPr>
          <a:xfrm>
            <a:off x="1331163" y="1549565"/>
            <a:ext cx="9423920" cy="45030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867E85F-587E-DFA9-5576-CC7D6C55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650"/>
            <a:ext cx="7268705" cy="1134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C0895A-AB34-BEB9-0107-BF75003ED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13302" r="9328" b="19850"/>
          <a:stretch/>
        </p:blipFill>
        <p:spPr>
          <a:xfrm>
            <a:off x="9470569" y="5165397"/>
            <a:ext cx="2569029" cy="177437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E7F225A-0A8D-C297-FEE0-4F712C80B727}"/>
              </a:ext>
            </a:extLst>
          </p:cNvPr>
          <p:cNvSpPr/>
          <p:nvPr/>
        </p:nvSpPr>
        <p:spPr>
          <a:xfrm>
            <a:off x="566534" y="796596"/>
            <a:ext cx="620906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REVISEMOS</a:t>
            </a:r>
            <a:r>
              <a:rPr lang="es-CO" sz="2800" b="1" dirty="0">
                <a:solidFill>
                  <a:schemeClr val="bg1"/>
                </a:solidFill>
                <a:latin typeface="Poppins"/>
                <a:cs typeface="Poppins"/>
              </a:rPr>
              <a:t> RESULTADOS</a:t>
            </a:r>
          </a:p>
        </p:txBody>
      </p:sp>
    </p:spTree>
    <p:extLst>
      <p:ext uri="{BB962C8B-B14F-4D97-AF65-F5344CB8AC3E}">
        <p14:creationId xmlns:p14="http://schemas.microsoft.com/office/powerpoint/2010/main" val="2446063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Microsoft Office PowerPoint</Application>
  <PresentationFormat>Panorámica</PresentationFormat>
  <Paragraphs>94</Paragraphs>
  <Slides>19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Helvetica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SEBASTIAN JIMENEZ BOTERO</dc:creator>
  <cp:lastModifiedBy>Milady</cp:lastModifiedBy>
  <cp:revision>212</cp:revision>
  <dcterms:created xsi:type="dcterms:W3CDTF">2025-02-12T15:49:31Z</dcterms:created>
  <dcterms:modified xsi:type="dcterms:W3CDTF">2025-07-20T15:04:49Z</dcterms:modified>
</cp:coreProperties>
</file>