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Helvetica World" panose="020B0604020202020204" charset="-128"/>
      <p:regular r:id="rId32"/>
    </p:embeddedFont>
    <p:embeddedFont>
      <p:font typeface="Helvetica World Bold" panose="020B0604020202020204" charset="-128"/>
      <p:regular r:id="rId33"/>
    </p:embeddedFont>
    <p:embeddedFont>
      <p:font typeface="Helvetica World Italics" panose="020B0604020202020204" charset="-128"/>
      <p:regular r:id="rId34"/>
    </p:embeddedFont>
    <p:embeddedFont>
      <p:font typeface="Aptos Bold" panose="020B0604020202020204" charset="0"/>
      <p:regular r:id="rId35"/>
    </p:embeddedFont>
    <p:embeddedFont>
      <p:font typeface="Aptos Italics" panose="020B0604020202020204" charset="0"/>
      <p:regular r:id="rId36"/>
    </p:embeddedFont>
    <p:embeddedFont>
      <p:font typeface="Arial Bold" panose="020B0604020202020204" charset="0"/>
      <p:regular r:id="rId37"/>
    </p:embeddedFont>
    <p:embeddedFont>
      <p:font typeface="Open Sans Bold" panose="020B0604020202020204" charset="0"/>
      <p:regular r:id="rId38"/>
    </p:embeddedFont>
    <p:embeddedFont>
      <p:font typeface="Poppins" panose="00000500000000000000" pitchFamily="2" charset="0"/>
      <p:regular r:id="rId39"/>
    </p:embeddedFont>
    <p:embeddedFont>
      <p:font typeface="Poppins Bold" panose="020B0604020202020204" charset="0"/>
      <p:regular r:id="rId40"/>
    </p:embeddedFont>
    <p:embeddedFont>
      <p:font typeface="Prompt Bold" panose="020B0604020202020204" charset="-3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536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rpoeducacioncolombia-my.sharepoint.com/:f:/g/personal/j_gomez_corpoeducacion_org_co/EvaDW_nGOi1Mjw4TWEU62EsBbOFK6hsTxS-gK50Jobl-Zg?e=hWc65b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" r="-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0099" y="464468"/>
            <a:ext cx="15507801" cy="6406134"/>
            <a:chOff x="0" y="0"/>
            <a:chExt cx="20677068" cy="85415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77068" cy="8541512"/>
            </a:xfrm>
            <a:custGeom>
              <a:avLst/>
              <a:gdLst/>
              <a:ahLst/>
              <a:cxnLst/>
              <a:rect l="l" t="t" r="r" b="b"/>
              <a:pathLst>
                <a:path w="20677068" h="8541512">
                  <a:moveTo>
                    <a:pt x="0" y="0"/>
                  </a:moveTo>
                  <a:lnTo>
                    <a:pt x="20677068" y="0"/>
                  </a:lnTo>
                  <a:lnTo>
                    <a:pt x="20677068" y="8541512"/>
                  </a:lnTo>
                  <a:lnTo>
                    <a:pt x="0" y="85415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0677068" cy="85319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 dirty="0">
                  <a:solidFill>
                    <a:srgbClr val="0A564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FORMACIÓN CENTRALIZADA </a:t>
              </a:r>
              <a:r>
                <a:rPr lang="en-US" sz="6000" b="1" dirty="0">
                  <a:solidFill>
                    <a:srgbClr val="3B7D2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FORTALECIMIENTO DE LA EDUCACIÓN MEDIA EN ANTIOQUIA.</a:t>
              </a:r>
            </a:p>
            <a:p>
              <a:pPr algn="l">
                <a:lnSpc>
                  <a:spcPts val="6480"/>
                </a:lnSpc>
              </a:pPr>
              <a:r>
                <a:rPr lang="en-US" sz="6000" b="1" dirty="0">
                  <a:solidFill>
                    <a:srgbClr val="3B7D2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PROFESIONAL</a:t>
              </a:r>
            </a:p>
            <a:p>
              <a:pPr algn="l">
                <a:lnSpc>
                  <a:spcPts val="6480"/>
                </a:lnSpc>
              </a:pPr>
              <a:r>
                <a:rPr lang="en-US" sz="6000" b="1" dirty="0">
                  <a:solidFill>
                    <a:srgbClr val="3B7D2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SANDRA MARIA VARGAS ARBOLEDA</a:t>
              </a:r>
            </a:p>
            <a:p>
              <a:pPr algn="l">
                <a:lnSpc>
                  <a:spcPts val="6480"/>
                </a:lnSpc>
              </a:pPr>
              <a:endParaRPr lang="en-US" sz="6000" b="1" dirty="0">
                <a:solidFill>
                  <a:srgbClr val="3B7D23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6480"/>
                </a:lnSpc>
              </a:pPr>
              <a:endParaRPr lang="en-US" sz="6000" b="1" dirty="0">
                <a:solidFill>
                  <a:srgbClr val="3B7D23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67723" y="284524"/>
            <a:ext cx="14396424" cy="77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5417"/>
                </a:solidFill>
                <a:latin typeface="Arial Bold"/>
                <a:ea typeface="Arial Bold"/>
                <a:cs typeface="Arial Bold"/>
                <a:sym typeface="Arial Bold"/>
              </a:rPr>
              <a:t> COMPONENTES DE LA  POLÍTICA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151370" y="6400800"/>
            <a:ext cx="2038350" cy="2371540"/>
            <a:chOff x="0" y="0"/>
            <a:chExt cx="2717800" cy="3162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7800" cy="3162054"/>
            </a:xfrm>
            <a:custGeom>
              <a:avLst/>
              <a:gdLst/>
              <a:ahLst/>
              <a:cxnLst/>
              <a:rect l="l" t="t" r="r" b="b"/>
              <a:pathLst>
                <a:path w="2717800" h="3162054">
                  <a:moveTo>
                    <a:pt x="0" y="0"/>
                  </a:moveTo>
                  <a:lnTo>
                    <a:pt x="2717800" y="0"/>
                  </a:lnTo>
                  <a:lnTo>
                    <a:pt x="2717800" y="3162054"/>
                  </a:lnTo>
                  <a:lnTo>
                    <a:pt x="0" y="3162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1450"/>
              <a:ext cx="2717800" cy="299060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16200"/>
                </a:lnSpc>
              </a:pPr>
              <a:r>
                <a:rPr lang="en-US" sz="15000" b="1">
                  <a:solidFill>
                    <a:srgbClr val="FFFFFF"/>
                  </a:solidFill>
                  <a:latin typeface="Prompt Bold"/>
                  <a:ea typeface="Prompt Bold"/>
                  <a:cs typeface="Prompt Bold"/>
                  <a:sym typeface="Prompt Bold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80698" y="5460210"/>
            <a:ext cx="4731132" cy="572843"/>
            <a:chOff x="0" y="0"/>
            <a:chExt cx="6308176" cy="7637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08217" cy="763778"/>
            </a:xfrm>
            <a:custGeom>
              <a:avLst/>
              <a:gdLst/>
              <a:ahLst/>
              <a:cxnLst/>
              <a:rect l="l" t="t" r="r" b="b"/>
              <a:pathLst>
                <a:path w="6308217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5926328" y="0"/>
                  </a:lnTo>
                  <a:cubicBezTo>
                    <a:pt x="6137275" y="0"/>
                    <a:pt x="6308217" y="170942"/>
                    <a:pt x="6308217" y="381889"/>
                  </a:cubicBezTo>
                  <a:cubicBezTo>
                    <a:pt x="6308217" y="592836"/>
                    <a:pt x="6137275" y="763778"/>
                    <a:pt x="5926328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95821" y="2712894"/>
            <a:ext cx="2847438" cy="572842"/>
            <a:chOff x="0" y="0"/>
            <a:chExt cx="3796584" cy="7637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96538" cy="763778"/>
            </a:xfrm>
            <a:custGeom>
              <a:avLst/>
              <a:gdLst/>
              <a:ahLst/>
              <a:cxnLst/>
              <a:rect l="l" t="t" r="r" b="b"/>
              <a:pathLst>
                <a:path w="3796538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3414649" y="0"/>
                  </a:lnTo>
                  <a:cubicBezTo>
                    <a:pt x="3625596" y="0"/>
                    <a:pt x="3796538" y="170942"/>
                    <a:pt x="3796538" y="381889"/>
                  </a:cubicBezTo>
                  <a:cubicBezTo>
                    <a:pt x="3796538" y="592836"/>
                    <a:pt x="3625596" y="763778"/>
                    <a:pt x="3414649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81896" y="7727536"/>
            <a:ext cx="5172982" cy="572843"/>
            <a:chOff x="0" y="0"/>
            <a:chExt cx="6897310" cy="7637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97243" cy="763778"/>
            </a:xfrm>
            <a:custGeom>
              <a:avLst/>
              <a:gdLst/>
              <a:ahLst/>
              <a:cxnLst/>
              <a:rect l="l" t="t" r="r" b="b"/>
              <a:pathLst>
                <a:path w="6897243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6515354" y="0"/>
                  </a:lnTo>
                  <a:cubicBezTo>
                    <a:pt x="6726301" y="0"/>
                    <a:pt x="6897243" y="170942"/>
                    <a:pt x="6897243" y="381889"/>
                  </a:cubicBezTo>
                  <a:cubicBezTo>
                    <a:pt x="6897243" y="592836"/>
                    <a:pt x="6726301" y="763778"/>
                    <a:pt x="6515354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516506" y="7518627"/>
            <a:ext cx="5172982" cy="572843"/>
            <a:chOff x="0" y="0"/>
            <a:chExt cx="6897310" cy="7637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97243" cy="763778"/>
            </a:xfrm>
            <a:custGeom>
              <a:avLst/>
              <a:gdLst/>
              <a:ahLst/>
              <a:cxnLst/>
              <a:rect l="l" t="t" r="r" b="b"/>
              <a:pathLst>
                <a:path w="6897243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6515354" y="0"/>
                  </a:lnTo>
                  <a:cubicBezTo>
                    <a:pt x="6726301" y="0"/>
                    <a:pt x="6897243" y="170942"/>
                    <a:pt x="6897243" y="381889"/>
                  </a:cubicBezTo>
                  <a:cubicBezTo>
                    <a:pt x="6897243" y="592836"/>
                    <a:pt x="6726301" y="763778"/>
                    <a:pt x="6515354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734" y="5428820"/>
            <a:ext cx="5172982" cy="572842"/>
            <a:chOff x="0" y="0"/>
            <a:chExt cx="6897310" cy="7637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897243" cy="763778"/>
            </a:xfrm>
            <a:custGeom>
              <a:avLst/>
              <a:gdLst/>
              <a:ahLst/>
              <a:cxnLst/>
              <a:rect l="l" t="t" r="r" b="b"/>
              <a:pathLst>
                <a:path w="6897243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6515354" y="0"/>
                  </a:lnTo>
                  <a:cubicBezTo>
                    <a:pt x="6726301" y="0"/>
                    <a:pt x="6897243" y="170942"/>
                    <a:pt x="6897243" y="381889"/>
                  </a:cubicBezTo>
                  <a:cubicBezTo>
                    <a:pt x="6897243" y="592836"/>
                    <a:pt x="6726301" y="763778"/>
                    <a:pt x="6515354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99917" y="3014230"/>
            <a:ext cx="5172982" cy="572842"/>
            <a:chOff x="0" y="0"/>
            <a:chExt cx="6897310" cy="7637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97243" cy="763778"/>
            </a:xfrm>
            <a:custGeom>
              <a:avLst/>
              <a:gdLst/>
              <a:ahLst/>
              <a:cxnLst/>
              <a:rect l="l" t="t" r="r" b="b"/>
              <a:pathLst>
                <a:path w="6897243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6515354" y="0"/>
                  </a:lnTo>
                  <a:cubicBezTo>
                    <a:pt x="6726301" y="0"/>
                    <a:pt x="6897243" y="170942"/>
                    <a:pt x="6897243" y="381889"/>
                  </a:cubicBezTo>
                  <a:cubicBezTo>
                    <a:pt x="6897243" y="592836"/>
                    <a:pt x="6726301" y="763778"/>
                    <a:pt x="6515354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0" name="Freeform 20"/>
          <p:cNvSpPr/>
          <p:nvPr/>
        </p:nvSpPr>
        <p:spPr>
          <a:xfrm>
            <a:off x="6202754" y="2617996"/>
            <a:ext cx="6085265" cy="5756853"/>
          </a:xfrm>
          <a:custGeom>
            <a:avLst/>
            <a:gdLst/>
            <a:ahLst/>
            <a:cxnLst/>
            <a:rect l="l" t="t" r="r" b="b"/>
            <a:pathLst>
              <a:path w="6085265" h="5756853">
                <a:moveTo>
                  <a:pt x="0" y="0"/>
                </a:moveTo>
                <a:lnTo>
                  <a:pt x="6085264" y="0"/>
                </a:lnTo>
                <a:lnTo>
                  <a:pt x="6085264" y="5756854"/>
                </a:lnTo>
                <a:lnTo>
                  <a:pt x="0" y="5756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0" b="-4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TextBox 21"/>
          <p:cNvSpPr txBox="1"/>
          <p:nvPr/>
        </p:nvSpPr>
        <p:spPr>
          <a:xfrm>
            <a:off x="12919052" y="2825371"/>
            <a:ext cx="200097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Gestión escolar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11262" y="3332252"/>
            <a:ext cx="441655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 organización de tiempo escolar y gestión directiva para implementar la transformación de la educación media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320346" y="5527341"/>
            <a:ext cx="4431783" cy="596912"/>
            <a:chOff x="0" y="0"/>
            <a:chExt cx="5909044" cy="7958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909056" cy="795942"/>
            </a:xfrm>
            <a:custGeom>
              <a:avLst/>
              <a:gdLst/>
              <a:ahLst/>
              <a:cxnLst/>
              <a:rect l="l" t="t" r="r" b="b"/>
              <a:pathLst>
                <a:path w="5909056" h="795942">
                  <a:moveTo>
                    <a:pt x="0" y="0"/>
                  </a:moveTo>
                  <a:lnTo>
                    <a:pt x="5909056" y="0"/>
                  </a:lnTo>
                  <a:lnTo>
                    <a:pt x="5909056" y="795942"/>
                  </a:lnTo>
                  <a:lnTo>
                    <a:pt x="0" y="795942"/>
                  </a:ln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5909044" cy="80540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340"/>
                </a:lnSpc>
              </a:pPr>
              <a:r>
                <a:rPr lang="en-US" sz="1950" b="1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Formación de docentes y directivos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176000" y="6128065"/>
            <a:ext cx="47405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Diseño e implementación del plan de formación docente con foco en educación media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035058" y="7830864"/>
            <a:ext cx="486665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Transición efectiva a la Educación Media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50526" y="8400780"/>
            <a:ext cx="42357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Procesos de planeación y gestión de la cobertura  (Acceso y Permanencia)  con foco de 9º a 11º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153958" y="7634469"/>
            <a:ext cx="389807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Capacidad institucional de SE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10726" y="5544935"/>
            <a:ext cx="3127000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Seguimiento y evaluación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50850" y="6021508"/>
            <a:ext cx="424674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Seguimiento Trayectoria y aprendizajes y estudios para medir madurez de la política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80256" y="3117555"/>
            <a:ext cx="461230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Compromiso político y comunicación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043231" y="3649966"/>
            <a:ext cx="448635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Advocacy, y agenda política nacional y local. Estrategia de comunicación relevar el tema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6578215" y="1069844"/>
            <a:ext cx="5454651" cy="572843"/>
            <a:chOff x="0" y="0"/>
            <a:chExt cx="7272868" cy="7637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272909" cy="763778"/>
            </a:xfrm>
            <a:custGeom>
              <a:avLst/>
              <a:gdLst/>
              <a:ahLst/>
              <a:cxnLst/>
              <a:rect l="l" t="t" r="r" b="b"/>
              <a:pathLst>
                <a:path w="7272909" h="763778">
                  <a:moveTo>
                    <a:pt x="0" y="381889"/>
                  </a:moveTo>
                  <a:cubicBezTo>
                    <a:pt x="0" y="170942"/>
                    <a:pt x="170942" y="0"/>
                    <a:pt x="381889" y="0"/>
                  </a:cubicBezTo>
                  <a:lnTo>
                    <a:pt x="6891020" y="0"/>
                  </a:lnTo>
                  <a:cubicBezTo>
                    <a:pt x="7101967" y="0"/>
                    <a:pt x="7272909" y="170942"/>
                    <a:pt x="7272909" y="381889"/>
                  </a:cubicBezTo>
                  <a:cubicBezTo>
                    <a:pt x="7272909" y="592836"/>
                    <a:pt x="7101840" y="763778"/>
                    <a:pt x="6891020" y="763778"/>
                  </a:cubicBezTo>
                  <a:lnTo>
                    <a:pt x="381889" y="763778"/>
                  </a:lnTo>
                  <a:cubicBezTo>
                    <a:pt x="170942" y="763778"/>
                    <a:pt x="0" y="592836"/>
                    <a:pt x="0" y="381889"/>
                  </a:cubicBezTo>
                  <a:close/>
                </a:path>
              </a:pathLst>
            </a:custGeom>
            <a:solidFill>
              <a:srgbClr val="0C5641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6913366" y="1174962"/>
            <a:ext cx="4784351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950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Transformación pedagógica y curricular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669656" y="1715603"/>
            <a:ext cx="527177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Conecta el proyecto de vida del estudiante con las experiencias de aprendizaje en el Establecimiento Educativo. (Dispositivos y prácticas) 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153084" y="4682478"/>
            <a:ext cx="2216648" cy="1709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C5641"/>
                </a:solidFill>
                <a:latin typeface="Aptos"/>
                <a:ea typeface="Aptos"/>
                <a:cs typeface="Aptos"/>
                <a:sym typeface="Aptos"/>
              </a:rPr>
              <a:t>¿Qué necesita ser hecho?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18786" y="8219788"/>
            <a:ext cx="537926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8609" lvl="1" indent="-149304" algn="ctr">
              <a:lnSpc>
                <a:spcPts val="1980"/>
              </a:lnSpc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Formación y apoyo en la planeación del equipo calidad, cobertura, planeación, Ins y vigilancia</a:t>
            </a:r>
          </a:p>
          <a:p>
            <a:pPr marL="298609" lvl="1" indent="-149304" algn="ctr">
              <a:lnSpc>
                <a:spcPts val="1980"/>
              </a:lnSpc>
              <a:buFont typeface="Arial"/>
              <a:buChar char="•"/>
            </a:pPr>
            <a:r>
              <a:rPr lang="en-US" sz="165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Gestión de recursos (Humanos, financieros, físicos, otros)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277957" y="644289"/>
            <a:ext cx="14396424" cy="77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5417"/>
                </a:solidFill>
                <a:latin typeface="Arial Bold"/>
                <a:ea typeface="Arial Bold"/>
                <a:cs typeface="Arial Bold"/>
                <a:sym typeface="Arial Bold"/>
              </a:rPr>
              <a:t>FUNDAMENTOS Y PILARES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87220" y="6954828"/>
            <a:ext cx="7105658" cy="1576607"/>
            <a:chOff x="0" y="0"/>
            <a:chExt cx="9474211" cy="2102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74200" cy="2102104"/>
            </a:xfrm>
            <a:custGeom>
              <a:avLst/>
              <a:gdLst/>
              <a:ahLst/>
              <a:cxnLst/>
              <a:rect l="l" t="t" r="r" b="b"/>
              <a:pathLst>
                <a:path w="9474200" h="2102104">
                  <a:moveTo>
                    <a:pt x="0" y="0"/>
                  </a:moveTo>
                  <a:lnTo>
                    <a:pt x="9474200" y="0"/>
                  </a:lnTo>
                  <a:lnTo>
                    <a:pt x="9474200" y="2102104"/>
                  </a:lnTo>
                  <a:lnTo>
                    <a:pt x="0" y="2102104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00525" y="6954845"/>
            <a:ext cx="3428472" cy="1574401"/>
            <a:chOff x="0" y="0"/>
            <a:chExt cx="4571296" cy="20992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71238" cy="2099183"/>
            </a:xfrm>
            <a:custGeom>
              <a:avLst/>
              <a:gdLst/>
              <a:ahLst/>
              <a:cxnLst/>
              <a:rect l="l" t="t" r="r" b="b"/>
              <a:pathLst>
                <a:path w="4571238" h="2099183">
                  <a:moveTo>
                    <a:pt x="4571238" y="0"/>
                  </a:moveTo>
                  <a:lnTo>
                    <a:pt x="0" y="0"/>
                  </a:lnTo>
                  <a:lnTo>
                    <a:pt x="0" y="2099183"/>
                  </a:lnTo>
                  <a:lnTo>
                    <a:pt x="4571238" y="2099183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575456" y="6423958"/>
            <a:ext cx="1576254" cy="2637992"/>
            <a:chOff x="0" y="0"/>
            <a:chExt cx="2101672" cy="35173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1723" cy="3517265"/>
            </a:xfrm>
            <a:custGeom>
              <a:avLst/>
              <a:gdLst/>
              <a:ahLst/>
              <a:cxnLst/>
              <a:rect l="l" t="t" r="r" b="b"/>
              <a:pathLst>
                <a:path w="2101723" h="3517265">
                  <a:moveTo>
                    <a:pt x="0" y="0"/>
                  </a:moveTo>
                  <a:lnTo>
                    <a:pt x="2101723" y="0"/>
                  </a:lnTo>
                  <a:lnTo>
                    <a:pt x="2101723" y="2813812"/>
                  </a:lnTo>
                  <a:lnTo>
                    <a:pt x="1050798" y="3517265"/>
                  </a:lnTo>
                  <a:lnTo>
                    <a:pt x="0" y="2813812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11312" y="7028151"/>
            <a:ext cx="3607479" cy="1331249"/>
            <a:chOff x="0" y="0"/>
            <a:chExt cx="4809972" cy="17749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09998" cy="1774952"/>
            </a:xfrm>
            <a:custGeom>
              <a:avLst/>
              <a:gdLst/>
              <a:ahLst/>
              <a:cxnLst/>
              <a:rect l="l" t="t" r="r" b="b"/>
              <a:pathLst>
                <a:path w="4809998" h="1774952">
                  <a:moveTo>
                    <a:pt x="0" y="0"/>
                  </a:moveTo>
                  <a:lnTo>
                    <a:pt x="4809998" y="0"/>
                  </a:lnTo>
                  <a:lnTo>
                    <a:pt x="4809998" y="1774952"/>
                  </a:lnTo>
                  <a:lnTo>
                    <a:pt x="0" y="1774952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4809972" cy="1851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897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Dispositivos metodológicos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17869" y="6954828"/>
            <a:ext cx="1282610" cy="1573666"/>
            <a:chOff x="0" y="0"/>
            <a:chExt cx="1710146" cy="20982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0182" cy="2098167"/>
            </a:xfrm>
            <a:custGeom>
              <a:avLst/>
              <a:gdLst/>
              <a:ahLst/>
              <a:cxnLst/>
              <a:rect l="l" t="t" r="r" b="b"/>
              <a:pathLst>
                <a:path w="1710182" h="2098167">
                  <a:moveTo>
                    <a:pt x="0" y="0"/>
                  </a:moveTo>
                  <a:lnTo>
                    <a:pt x="1710182" y="0"/>
                  </a:lnTo>
                  <a:lnTo>
                    <a:pt x="1710182" y="2098167"/>
                  </a:lnTo>
                  <a:lnTo>
                    <a:pt x="0" y="2098167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17869" y="6954845"/>
            <a:ext cx="1282610" cy="1574401"/>
            <a:chOff x="0" y="0"/>
            <a:chExt cx="1710146" cy="20992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10182" cy="2099183"/>
            </a:xfrm>
            <a:custGeom>
              <a:avLst/>
              <a:gdLst/>
              <a:ahLst/>
              <a:cxnLst/>
              <a:rect l="l" t="t" r="r" b="b"/>
              <a:pathLst>
                <a:path w="1710182" h="2099183">
                  <a:moveTo>
                    <a:pt x="0" y="0"/>
                  </a:moveTo>
                  <a:lnTo>
                    <a:pt x="1710182" y="0"/>
                  </a:lnTo>
                  <a:lnTo>
                    <a:pt x="1710182" y="2099183"/>
                  </a:lnTo>
                  <a:lnTo>
                    <a:pt x="0" y="2099183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710146" cy="2146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03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13089" y="6957724"/>
            <a:ext cx="5523029" cy="1573666"/>
            <a:chOff x="0" y="0"/>
            <a:chExt cx="7364039" cy="209822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364095" cy="2098167"/>
            </a:xfrm>
            <a:custGeom>
              <a:avLst/>
              <a:gdLst/>
              <a:ahLst/>
              <a:cxnLst/>
              <a:rect l="l" t="t" r="r" b="b"/>
              <a:pathLst>
                <a:path w="7364095" h="2098167">
                  <a:moveTo>
                    <a:pt x="0" y="0"/>
                  </a:moveTo>
                  <a:lnTo>
                    <a:pt x="7364095" y="0"/>
                  </a:lnTo>
                  <a:lnTo>
                    <a:pt x="7364095" y="2098167"/>
                  </a:lnTo>
                  <a:lnTo>
                    <a:pt x="0" y="2098167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7364039" cy="2145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97230" lvl="1" indent="-34861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Proyecto de vida</a:t>
              </a:r>
            </a:p>
            <a:p>
              <a:pPr marL="697230" lvl="1" indent="-34861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Acogida</a:t>
              </a:r>
            </a:p>
            <a:p>
              <a:pPr marL="697230" lvl="1" indent="-34861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Servicio Social Estudiantil Obligatorio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87220" y="4173240"/>
            <a:ext cx="7105658" cy="2661558"/>
            <a:chOff x="0" y="0"/>
            <a:chExt cx="9474211" cy="35487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74200" cy="3548761"/>
            </a:xfrm>
            <a:custGeom>
              <a:avLst/>
              <a:gdLst/>
              <a:ahLst/>
              <a:cxnLst/>
              <a:rect l="l" t="t" r="r" b="b"/>
              <a:pathLst>
                <a:path w="9474200" h="3548761">
                  <a:moveTo>
                    <a:pt x="0" y="0"/>
                  </a:moveTo>
                  <a:lnTo>
                    <a:pt x="9474200" y="0"/>
                  </a:lnTo>
                  <a:lnTo>
                    <a:pt x="9474200" y="3548761"/>
                  </a:lnTo>
                  <a:lnTo>
                    <a:pt x="0" y="3548761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500525" y="4173269"/>
            <a:ext cx="3428472" cy="2657836"/>
            <a:chOff x="0" y="0"/>
            <a:chExt cx="4571296" cy="35437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71238" cy="3543808"/>
            </a:xfrm>
            <a:custGeom>
              <a:avLst/>
              <a:gdLst/>
              <a:ahLst/>
              <a:cxnLst/>
              <a:rect l="l" t="t" r="r" b="b"/>
              <a:pathLst>
                <a:path w="4571238" h="3543808">
                  <a:moveTo>
                    <a:pt x="4571238" y="0"/>
                  </a:moveTo>
                  <a:lnTo>
                    <a:pt x="0" y="0"/>
                  </a:lnTo>
                  <a:lnTo>
                    <a:pt x="0" y="3543808"/>
                  </a:lnTo>
                  <a:lnTo>
                    <a:pt x="4571238" y="3543808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8033102" y="4184723"/>
            <a:ext cx="2660962" cy="2637992"/>
            <a:chOff x="0" y="0"/>
            <a:chExt cx="3547950" cy="351732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547999" cy="3517265"/>
            </a:xfrm>
            <a:custGeom>
              <a:avLst/>
              <a:gdLst/>
              <a:ahLst/>
              <a:cxnLst/>
              <a:rect l="l" t="t" r="r" b="b"/>
              <a:pathLst>
                <a:path w="3547999" h="3517265">
                  <a:moveTo>
                    <a:pt x="0" y="0"/>
                  </a:moveTo>
                  <a:lnTo>
                    <a:pt x="3547999" y="0"/>
                  </a:lnTo>
                  <a:lnTo>
                    <a:pt x="3547999" y="2813812"/>
                  </a:lnTo>
                  <a:lnTo>
                    <a:pt x="1773936" y="3517265"/>
                  </a:lnTo>
                  <a:lnTo>
                    <a:pt x="0" y="2813812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611312" y="4493301"/>
            <a:ext cx="3607479" cy="2051075"/>
            <a:chOff x="0" y="0"/>
            <a:chExt cx="4809972" cy="273476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09998" cy="2734818"/>
            </a:xfrm>
            <a:custGeom>
              <a:avLst/>
              <a:gdLst/>
              <a:ahLst/>
              <a:cxnLst/>
              <a:rect l="l" t="t" r="r" b="b"/>
              <a:pathLst>
                <a:path w="4809998" h="2734818">
                  <a:moveTo>
                    <a:pt x="0" y="0"/>
                  </a:moveTo>
                  <a:lnTo>
                    <a:pt x="4809998" y="0"/>
                  </a:lnTo>
                  <a:lnTo>
                    <a:pt x="4809998" y="2734818"/>
                  </a:lnTo>
                  <a:lnTo>
                    <a:pt x="0" y="2734818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76200"/>
              <a:ext cx="4809972" cy="281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897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Pilares del modelo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217869" y="4173240"/>
            <a:ext cx="1282610" cy="2656595"/>
            <a:chOff x="0" y="0"/>
            <a:chExt cx="1710146" cy="35421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10182" cy="3542157"/>
            </a:xfrm>
            <a:custGeom>
              <a:avLst/>
              <a:gdLst/>
              <a:ahLst/>
              <a:cxnLst/>
              <a:rect l="l" t="t" r="r" b="b"/>
              <a:pathLst>
                <a:path w="1710182" h="3542157">
                  <a:moveTo>
                    <a:pt x="0" y="0"/>
                  </a:moveTo>
                  <a:lnTo>
                    <a:pt x="1710182" y="0"/>
                  </a:lnTo>
                  <a:lnTo>
                    <a:pt x="1710182" y="3542157"/>
                  </a:lnTo>
                  <a:lnTo>
                    <a:pt x="0" y="3542157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217869" y="4173269"/>
            <a:ext cx="1282610" cy="2657836"/>
            <a:chOff x="0" y="0"/>
            <a:chExt cx="1710146" cy="354378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10182" cy="3543808"/>
            </a:xfrm>
            <a:custGeom>
              <a:avLst/>
              <a:gdLst/>
              <a:ahLst/>
              <a:cxnLst/>
              <a:rect l="l" t="t" r="r" b="b"/>
              <a:pathLst>
                <a:path w="1710182" h="3543808">
                  <a:moveTo>
                    <a:pt x="0" y="0"/>
                  </a:moveTo>
                  <a:lnTo>
                    <a:pt x="1710182" y="0"/>
                  </a:lnTo>
                  <a:lnTo>
                    <a:pt x="1710182" y="3543808"/>
                  </a:lnTo>
                  <a:lnTo>
                    <a:pt x="0" y="3543808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1710146" cy="3591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413089" y="4178129"/>
            <a:ext cx="5523029" cy="2656595"/>
            <a:chOff x="0" y="0"/>
            <a:chExt cx="7364039" cy="354212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364095" cy="3542157"/>
            </a:xfrm>
            <a:custGeom>
              <a:avLst/>
              <a:gdLst/>
              <a:ahLst/>
              <a:cxnLst/>
              <a:rect l="l" t="t" r="r" b="b"/>
              <a:pathLst>
                <a:path w="7364095" h="3542157">
                  <a:moveTo>
                    <a:pt x="0" y="0"/>
                  </a:moveTo>
                  <a:lnTo>
                    <a:pt x="7364095" y="0"/>
                  </a:lnTo>
                  <a:lnTo>
                    <a:pt x="7364095" y="3542157"/>
                  </a:lnTo>
                  <a:lnTo>
                    <a:pt x="0" y="3542157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7364039" cy="3589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97230" lvl="1" indent="-34861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Aprendizajes esenciales</a:t>
              </a:r>
            </a:p>
            <a:p>
              <a:pPr marL="697230" lvl="1" indent="-34861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Bienestar Socioemocional</a:t>
              </a:r>
            </a:p>
            <a:p>
              <a:pPr marL="697230" lvl="1" indent="-34861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Bienestar físico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187220" y="2030088"/>
            <a:ext cx="7105658" cy="1972338"/>
            <a:chOff x="0" y="0"/>
            <a:chExt cx="9474211" cy="262978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474200" cy="2629789"/>
            </a:xfrm>
            <a:custGeom>
              <a:avLst/>
              <a:gdLst/>
              <a:ahLst/>
              <a:cxnLst/>
              <a:rect l="l" t="t" r="r" b="b"/>
              <a:pathLst>
                <a:path w="9474200" h="2629789">
                  <a:moveTo>
                    <a:pt x="0" y="0"/>
                  </a:moveTo>
                  <a:lnTo>
                    <a:pt x="9474200" y="0"/>
                  </a:lnTo>
                  <a:lnTo>
                    <a:pt x="9474200" y="2629789"/>
                  </a:lnTo>
                  <a:lnTo>
                    <a:pt x="0" y="2629789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500525" y="2030109"/>
            <a:ext cx="3428472" cy="1969579"/>
            <a:chOff x="0" y="0"/>
            <a:chExt cx="4571296" cy="262610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571238" cy="2626106"/>
            </a:xfrm>
            <a:custGeom>
              <a:avLst/>
              <a:gdLst/>
              <a:ahLst/>
              <a:cxnLst/>
              <a:rect l="l" t="t" r="r" b="b"/>
              <a:pathLst>
                <a:path w="4571238" h="2626106">
                  <a:moveTo>
                    <a:pt x="4571238" y="0"/>
                  </a:moveTo>
                  <a:lnTo>
                    <a:pt x="0" y="0"/>
                  </a:lnTo>
                  <a:lnTo>
                    <a:pt x="0" y="2626106"/>
                  </a:lnTo>
                  <a:lnTo>
                    <a:pt x="4571238" y="2626106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3" name="Group 43"/>
          <p:cNvGrpSpPr/>
          <p:nvPr/>
        </p:nvGrpSpPr>
        <p:grpSpPr>
          <a:xfrm rot="-5400000">
            <a:off x="8377635" y="1697039"/>
            <a:ext cx="1971897" cy="2637992"/>
            <a:chOff x="0" y="0"/>
            <a:chExt cx="2629196" cy="351732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629154" cy="3517265"/>
            </a:xfrm>
            <a:custGeom>
              <a:avLst/>
              <a:gdLst/>
              <a:ahLst/>
              <a:cxnLst/>
              <a:rect l="l" t="t" r="r" b="b"/>
              <a:pathLst>
                <a:path w="2629154" h="3517265">
                  <a:moveTo>
                    <a:pt x="0" y="0"/>
                  </a:moveTo>
                  <a:lnTo>
                    <a:pt x="2629154" y="0"/>
                  </a:lnTo>
                  <a:lnTo>
                    <a:pt x="2629154" y="2813812"/>
                  </a:lnTo>
                  <a:lnTo>
                    <a:pt x="1314577" y="3517265"/>
                  </a:lnTo>
                  <a:lnTo>
                    <a:pt x="0" y="2813812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611312" y="2267268"/>
            <a:ext cx="3607479" cy="1519942"/>
            <a:chOff x="0" y="0"/>
            <a:chExt cx="4809972" cy="202658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809998" cy="2026539"/>
            </a:xfrm>
            <a:custGeom>
              <a:avLst/>
              <a:gdLst/>
              <a:ahLst/>
              <a:cxnLst/>
              <a:rect l="l" t="t" r="r" b="b"/>
              <a:pathLst>
                <a:path w="4809998" h="2026539">
                  <a:moveTo>
                    <a:pt x="0" y="0"/>
                  </a:moveTo>
                  <a:lnTo>
                    <a:pt x="4809998" y="0"/>
                  </a:lnTo>
                  <a:lnTo>
                    <a:pt x="4809998" y="2026539"/>
                  </a:lnTo>
                  <a:lnTo>
                    <a:pt x="0" y="2026539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76200"/>
              <a:ext cx="4809972" cy="2102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897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Fundamentos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217869" y="2030088"/>
            <a:ext cx="1282610" cy="1968660"/>
            <a:chOff x="0" y="0"/>
            <a:chExt cx="1710146" cy="262488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710182" cy="2624836"/>
            </a:xfrm>
            <a:custGeom>
              <a:avLst/>
              <a:gdLst/>
              <a:ahLst/>
              <a:cxnLst/>
              <a:rect l="l" t="t" r="r" b="b"/>
              <a:pathLst>
                <a:path w="1710182" h="2624836">
                  <a:moveTo>
                    <a:pt x="0" y="0"/>
                  </a:moveTo>
                  <a:lnTo>
                    <a:pt x="1710182" y="0"/>
                  </a:lnTo>
                  <a:lnTo>
                    <a:pt x="1710182" y="2624836"/>
                  </a:lnTo>
                  <a:lnTo>
                    <a:pt x="0" y="2624836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1710146" cy="2672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01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413089" y="2033711"/>
            <a:ext cx="5523029" cy="1968660"/>
            <a:chOff x="0" y="0"/>
            <a:chExt cx="7364039" cy="262488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7364095" cy="2624836"/>
            </a:xfrm>
            <a:custGeom>
              <a:avLst/>
              <a:gdLst/>
              <a:ahLst/>
              <a:cxnLst/>
              <a:rect l="l" t="t" r="r" b="b"/>
              <a:pathLst>
                <a:path w="7364095" h="2624836">
                  <a:moveTo>
                    <a:pt x="0" y="0"/>
                  </a:moveTo>
                  <a:lnTo>
                    <a:pt x="7364095" y="0"/>
                  </a:lnTo>
                  <a:lnTo>
                    <a:pt x="7364095" y="2624836"/>
                  </a:lnTo>
                  <a:lnTo>
                    <a:pt x="0" y="2624836"/>
                  </a:lnTo>
                  <a:close/>
                </a:path>
              </a:pathLst>
            </a:custGeom>
            <a:solidFill>
              <a:srgbClr val="8ED97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7364039" cy="2672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endParaRPr/>
            </a:p>
            <a:p>
              <a:pPr marL="735330" lvl="1" indent="-36766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Trayectoria y permanencia</a:t>
              </a:r>
            </a:p>
            <a:p>
              <a:pPr marL="735330" lvl="1" indent="-36766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Protagonismo juvenil*</a:t>
              </a:r>
            </a:p>
            <a:p>
              <a:pPr marL="735330" lvl="1" indent="-367665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Pilares de la educación (UNESCO) Aprender a</a:t>
              </a:r>
            </a:p>
            <a:p>
              <a:pPr marL="735330" lvl="1" indent="-367665"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Ser, Hacer, Saber y  Convivir</a:t>
              </a:r>
            </a:p>
            <a:p>
              <a:pPr marL="735330" lvl="1" indent="-367665" algn="ctr">
                <a:lnSpc>
                  <a:spcPts val="2520"/>
                </a:lnSpc>
              </a:pPr>
              <a:endPara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2126556" y="2030088"/>
            <a:ext cx="2968752" cy="6498406"/>
            <a:chOff x="0" y="0"/>
            <a:chExt cx="3958336" cy="8664542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58336" cy="8664575"/>
            </a:xfrm>
            <a:custGeom>
              <a:avLst/>
              <a:gdLst/>
              <a:ahLst/>
              <a:cxnLst/>
              <a:rect l="l" t="t" r="r" b="b"/>
              <a:pathLst>
                <a:path w="3958336" h="8664575">
                  <a:moveTo>
                    <a:pt x="0" y="0"/>
                  </a:moveTo>
                  <a:lnTo>
                    <a:pt x="3958336" y="0"/>
                  </a:lnTo>
                  <a:lnTo>
                    <a:pt x="3958336" y="8664575"/>
                  </a:lnTo>
                  <a:lnTo>
                    <a:pt x="0" y="8664575"/>
                  </a:lnTo>
                  <a:close/>
                </a:path>
              </a:pathLst>
            </a:custGeom>
            <a:solidFill>
              <a:srgbClr val="4EA72E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3958336" cy="8712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Proyecto de vida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875783" y="0"/>
            <a:ext cx="11874973" cy="9974225"/>
          </a:xfrm>
          <a:custGeom>
            <a:avLst/>
            <a:gdLst/>
            <a:ahLst/>
            <a:cxnLst/>
            <a:rect l="l" t="t" r="r" b="b"/>
            <a:pathLst>
              <a:path w="11874973" h="9974225">
                <a:moveTo>
                  <a:pt x="0" y="0"/>
                </a:moveTo>
                <a:lnTo>
                  <a:pt x="11874973" y="0"/>
                </a:lnTo>
                <a:lnTo>
                  <a:pt x="11874973" y="9974225"/>
                </a:lnTo>
                <a:lnTo>
                  <a:pt x="0" y="9974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7054"/>
            <a:ext cx="18288000" cy="10272890"/>
            <a:chOff x="0" y="0"/>
            <a:chExt cx="24384000" cy="13697186"/>
          </a:xfrm>
        </p:grpSpPr>
        <p:sp>
          <p:nvSpPr>
            <p:cNvPr id="3" name="Freeform 3" descr="Un par de hombres sentados en una mesa  El contenido generado por IA puede ser incorrecto."/>
            <p:cNvSpPr/>
            <p:nvPr/>
          </p:nvSpPr>
          <p:spPr>
            <a:xfrm>
              <a:off x="0" y="0"/>
              <a:ext cx="24384000" cy="13697204"/>
            </a:xfrm>
            <a:custGeom>
              <a:avLst/>
              <a:gdLst/>
              <a:ahLst/>
              <a:cxnLst/>
              <a:rect l="l" t="t" r="r" b="b"/>
              <a:pathLst>
                <a:path w="24384000" h="13697204">
                  <a:moveTo>
                    <a:pt x="0" y="0"/>
                  </a:moveTo>
                  <a:lnTo>
                    <a:pt x="24384000" y="0"/>
                  </a:lnTo>
                  <a:lnTo>
                    <a:pt x="24384000" y="13697204"/>
                  </a:lnTo>
                  <a:lnTo>
                    <a:pt x="0" y="13697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6791470"/>
            <a:ext cx="8177016" cy="2287266"/>
            <a:chOff x="0" y="0"/>
            <a:chExt cx="10902688" cy="30496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02696" cy="3049651"/>
            </a:xfrm>
            <a:custGeom>
              <a:avLst/>
              <a:gdLst/>
              <a:ahLst/>
              <a:cxnLst/>
              <a:rect l="l" t="t" r="r" b="b"/>
              <a:pathLst>
                <a:path w="10902696" h="3049651">
                  <a:moveTo>
                    <a:pt x="0" y="0"/>
                  </a:moveTo>
                  <a:lnTo>
                    <a:pt x="10902696" y="0"/>
                  </a:lnTo>
                  <a:lnTo>
                    <a:pt x="10902696" y="3049651"/>
                  </a:lnTo>
                  <a:lnTo>
                    <a:pt x="0" y="304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701" y="6791470"/>
            <a:ext cx="2169261" cy="2539180"/>
            <a:chOff x="0" y="0"/>
            <a:chExt cx="2892348" cy="33855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2348" cy="3385574"/>
            </a:xfrm>
            <a:custGeom>
              <a:avLst/>
              <a:gdLst/>
              <a:ahLst/>
              <a:cxnLst/>
              <a:rect l="l" t="t" r="r" b="b"/>
              <a:pathLst>
                <a:path w="2892348" h="3385574">
                  <a:moveTo>
                    <a:pt x="0" y="0"/>
                  </a:moveTo>
                  <a:lnTo>
                    <a:pt x="2892348" y="0"/>
                  </a:lnTo>
                  <a:lnTo>
                    <a:pt x="2892348" y="3385574"/>
                  </a:lnTo>
                  <a:lnTo>
                    <a:pt x="0" y="3385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892348" cy="33665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0"/>
                </a:lnSpc>
              </a:pPr>
              <a:r>
                <a:rPr lang="en-US" sz="15000" b="1">
                  <a:solidFill>
                    <a:srgbClr val="3AF9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69756" y="7227142"/>
            <a:ext cx="5341185" cy="137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RESULTADOS PRUEBAS SABER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846718" y="136877"/>
            <a:ext cx="14814424" cy="8941998"/>
          </a:xfrm>
          <a:custGeom>
            <a:avLst/>
            <a:gdLst/>
            <a:ahLst/>
            <a:cxnLst/>
            <a:rect l="l" t="t" r="r" b="b"/>
            <a:pathLst>
              <a:path w="14814424" h="8941998">
                <a:moveTo>
                  <a:pt x="0" y="0"/>
                </a:moveTo>
                <a:lnTo>
                  <a:pt x="14814424" y="0"/>
                </a:lnTo>
                <a:lnTo>
                  <a:pt x="14814424" y="8941998"/>
                </a:lnTo>
                <a:lnTo>
                  <a:pt x="0" y="894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1" b="-641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4201209" y="1028700"/>
            <a:ext cx="10483666" cy="8925543"/>
          </a:xfrm>
          <a:custGeom>
            <a:avLst/>
            <a:gdLst/>
            <a:ahLst/>
            <a:cxnLst/>
            <a:rect l="l" t="t" r="r" b="b"/>
            <a:pathLst>
              <a:path w="10483666" h="8925543">
                <a:moveTo>
                  <a:pt x="0" y="0"/>
                </a:moveTo>
                <a:lnTo>
                  <a:pt x="10483666" y="0"/>
                </a:lnTo>
                <a:lnTo>
                  <a:pt x="10483666" y="8925543"/>
                </a:lnTo>
                <a:lnTo>
                  <a:pt x="0" y="892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4" b="-134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634845"/>
            <a:ext cx="16230600" cy="5368525"/>
          </a:xfrm>
          <a:custGeom>
            <a:avLst/>
            <a:gdLst/>
            <a:ahLst/>
            <a:cxnLst/>
            <a:rect l="l" t="t" r="r" b="b"/>
            <a:pathLst>
              <a:path w="16230600" h="5368525">
                <a:moveTo>
                  <a:pt x="0" y="0"/>
                </a:moveTo>
                <a:lnTo>
                  <a:pt x="16230600" y="0"/>
                </a:lnTo>
                <a:lnTo>
                  <a:pt x="16230600" y="5368526"/>
                </a:lnTo>
                <a:lnTo>
                  <a:pt x="0" y="5368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" r="-26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941241" y="1202514"/>
            <a:ext cx="9130717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REVISEMOS RESULTADOS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785434" y="1028700"/>
            <a:ext cx="16717132" cy="7472890"/>
          </a:xfrm>
          <a:custGeom>
            <a:avLst/>
            <a:gdLst/>
            <a:ahLst/>
            <a:cxnLst/>
            <a:rect l="l" t="t" r="r" b="b"/>
            <a:pathLst>
              <a:path w="16717132" h="7472890">
                <a:moveTo>
                  <a:pt x="0" y="0"/>
                </a:moveTo>
                <a:lnTo>
                  <a:pt x="16717132" y="0"/>
                </a:lnTo>
                <a:lnTo>
                  <a:pt x="16717132" y="7472890"/>
                </a:lnTo>
                <a:lnTo>
                  <a:pt x="0" y="747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934004"/>
            <a:ext cx="15884452" cy="5552328"/>
          </a:xfrm>
          <a:custGeom>
            <a:avLst/>
            <a:gdLst/>
            <a:ahLst/>
            <a:cxnLst/>
            <a:rect l="l" t="t" r="r" b="b"/>
            <a:pathLst>
              <a:path w="15884452" h="5552328">
                <a:moveTo>
                  <a:pt x="0" y="0"/>
                </a:moveTo>
                <a:lnTo>
                  <a:pt x="15884452" y="0"/>
                </a:lnTo>
                <a:lnTo>
                  <a:pt x="15884452" y="5552328"/>
                </a:lnTo>
                <a:lnTo>
                  <a:pt x="0" y="555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51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941241" y="1202514"/>
            <a:ext cx="9130717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REVISEMOS RESULTADOS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420928"/>
            <a:ext cx="16230600" cy="6131900"/>
          </a:xfrm>
          <a:custGeom>
            <a:avLst/>
            <a:gdLst/>
            <a:ahLst/>
            <a:cxnLst/>
            <a:rect l="l" t="t" r="r" b="b"/>
            <a:pathLst>
              <a:path w="16230600" h="6131900">
                <a:moveTo>
                  <a:pt x="0" y="0"/>
                </a:moveTo>
                <a:lnTo>
                  <a:pt x="16230600" y="0"/>
                </a:lnTo>
                <a:lnTo>
                  <a:pt x="16230600" y="6131899"/>
                </a:lnTo>
                <a:lnTo>
                  <a:pt x="0" y="6131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09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" r="-6"/>
              </a:stretch>
            </a:blipFill>
          </p:spPr>
          <p:txBody>
            <a:bodyPr/>
            <a:lstStyle/>
            <a:p>
              <a:endParaRPr lang="es-CO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628967"/>
            <a:ext cx="15612004" cy="184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4EA7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INSTITUCIONES FOCALIZADAS</a:t>
            </a:r>
          </a:p>
          <a:p>
            <a:pPr algn="ctr">
              <a:lnSpc>
                <a:spcPts val="4899"/>
              </a:lnSpc>
            </a:pPr>
            <a:endParaRPr lang="en-US" sz="3499" b="1" dirty="0"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899"/>
              </a:lnSpc>
            </a:pPr>
            <a:endParaRPr lang="en-US" sz="3499" b="1" dirty="0">
              <a:solidFill>
                <a:srgbClr val="3AF9A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A6D1D4-1CF4-2451-550F-E10A4E2198E9}"/>
              </a:ext>
            </a:extLst>
          </p:cNvPr>
          <p:cNvSpPr txBox="1"/>
          <p:nvPr/>
        </p:nvSpPr>
        <p:spPr>
          <a:xfrm>
            <a:off x="6096000" y="1714500"/>
            <a:ext cx="951470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/>
              <a:t>I.E. ROSA MESA DE MEJIA</a:t>
            </a:r>
          </a:p>
          <a:p>
            <a:r>
              <a:rPr lang="es-CO" sz="2800" dirty="0"/>
              <a:t>I.E. SAN RAFAEL</a:t>
            </a:r>
          </a:p>
          <a:p>
            <a:r>
              <a:rPr lang="es-CO" sz="2800" dirty="0"/>
              <a:t>I.E. R. HECTOR HIGINIO BEDOYA VARGAS</a:t>
            </a:r>
          </a:p>
          <a:p>
            <a:r>
              <a:rPr lang="es-CO" sz="2800" dirty="0"/>
              <a:t>I.E. ESCUELA NORMAL SUPERIOR GENOVEVA DIAZ</a:t>
            </a:r>
          </a:p>
          <a:p>
            <a:r>
              <a:rPr lang="es-CO" sz="2800" dirty="0"/>
              <a:t>I.E.R. AGRICOLA DE SAN JERONIMO</a:t>
            </a:r>
          </a:p>
          <a:p>
            <a:r>
              <a:rPr lang="es-CO" sz="2800" dirty="0"/>
              <a:t>I.E.R. BENIGNO MENA GONZALEZ</a:t>
            </a:r>
          </a:p>
          <a:p>
            <a:r>
              <a:rPr lang="es-CO" sz="2800" dirty="0"/>
              <a:t>I.E. SAN LUIS GONZAGA</a:t>
            </a:r>
          </a:p>
          <a:p>
            <a:r>
              <a:rPr lang="es-CO" sz="2800" dirty="0"/>
              <a:t>I.E.R. EL PESCADO</a:t>
            </a:r>
          </a:p>
          <a:p>
            <a:r>
              <a:rPr lang="es-CO" sz="2800" dirty="0"/>
              <a:t>I.E.R. NURQUI</a:t>
            </a:r>
          </a:p>
          <a:p>
            <a:r>
              <a:rPr lang="es-CO" sz="2800" dirty="0"/>
              <a:t>I.E. ARTURO VELASQUEZ ORTIZ</a:t>
            </a:r>
          </a:p>
          <a:p>
            <a:r>
              <a:rPr lang="es-CO" sz="2800" dirty="0"/>
              <a:t>I.E. ESCUELA NORMAL SUPERIOR SANTA TERESITA</a:t>
            </a:r>
          </a:p>
          <a:p>
            <a:r>
              <a:rPr lang="es-CO" sz="2800" dirty="0"/>
              <a:t>I.E. JOSE MARIA VILLA</a:t>
            </a:r>
          </a:p>
          <a:p>
            <a:endParaRPr lang="es-CO" dirty="0"/>
          </a:p>
          <a:p>
            <a:endParaRPr lang="es-CO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289145"/>
            <a:ext cx="15979981" cy="5631389"/>
          </a:xfrm>
          <a:custGeom>
            <a:avLst/>
            <a:gdLst/>
            <a:ahLst/>
            <a:cxnLst/>
            <a:rect l="l" t="t" r="r" b="b"/>
            <a:pathLst>
              <a:path w="15979981" h="5631389">
                <a:moveTo>
                  <a:pt x="0" y="0"/>
                </a:moveTo>
                <a:lnTo>
                  <a:pt x="15979981" y="0"/>
                </a:lnTo>
                <a:lnTo>
                  <a:pt x="15979981" y="5631389"/>
                </a:lnTo>
                <a:lnTo>
                  <a:pt x="0" y="5631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754796" y="480898"/>
            <a:ext cx="11198760" cy="9325204"/>
          </a:xfrm>
          <a:custGeom>
            <a:avLst/>
            <a:gdLst/>
            <a:ahLst/>
            <a:cxnLst/>
            <a:rect l="l" t="t" r="r" b="b"/>
            <a:pathLst>
              <a:path w="11198760" h="9325204">
                <a:moveTo>
                  <a:pt x="0" y="0"/>
                </a:moveTo>
                <a:lnTo>
                  <a:pt x="11198761" y="0"/>
                </a:lnTo>
                <a:lnTo>
                  <a:pt x="11198761" y="9325204"/>
                </a:lnTo>
                <a:lnTo>
                  <a:pt x="0" y="9325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7054"/>
            <a:ext cx="18288000" cy="10272890"/>
            <a:chOff x="0" y="0"/>
            <a:chExt cx="24384000" cy="13697186"/>
          </a:xfrm>
        </p:grpSpPr>
        <p:sp>
          <p:nvSpPr>
            <p:cNvPr id="3" name="Freeform 3" descr="Imagen que contiene tabla, hombre, pastel, corte  El contenido generado por IA puede ser incorrecto."/>
            <p:cNvSpPr/>
            <p:nvPr/>
          </p:nvSpPr>
          <p:spPr>
            <a:xfrm>
              <a:off x="0" y="0"/>
              <a:ext cx="24384000" cy="13697204"/>
            </a:xfrm>
            <a:custGeom>
              <a:avLst/>
              <a:gdLst/>
              <a:ahLst/>
              <a:cxnLst/>
              <a:rect l="l" t="t" r="r" b="b"/>
              <a:pathLst>
                <a:path w="24384000" h="13697204">
                  <a:moveTo>
                    <a:pt x="0" y="0"/>
                  </a:moveTo>
                  <a:lnTo>
                    <a:pt x="24384000" y="0"/>
                  </a:lnTo>
                  <a:lnTo>
                    <a:pt x="24384000" y="13697204"/>
                  </a:lnTo>
                  <a:lnTo>
                    <a:pt x="0" y="13697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7740764"/>
            <a:ext cx="11332566" cy="2287266"/>
            <a:chOff x="0" y="0"/>
            <a:chExt cx="15110088" cy="30496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110079" cy="3049651"/>
            </a:xfrm>
            <a:custGeom>
              <a:avLst/>
              <a:gdLst/>
              <a:ahLst/>
              <a:cxnLst/>
              <a:rect l="l" t="t" r="r" b="b"/>
              <a:pathLst>
                <a:path w="15110079" h="3049651">
                  <a:moveTo>
                    <a:pt x="0" y="0"/>
                  </a:moveTo>
                  <a:lnTo>
                    <a:pt x="15110079" y="0"/>
                  </a:lnTo>
                  <a:lnTo>
                    <a:pt x="15110079" y="3049651"/>
                  </a:lnTo>
                  <a:lnTo>
                    <a:pt x="0" y="304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702" y="7740764"/>
            <a:ext cx="2169261" cy="2539180"/>
            <a:chOff x="0" y="0"/>
            <a:chExt cx="2892348" cy="33855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2348" cy="3385574"/>
            </a:xfrm>
            <a:custGeom>
              <a:avLst/>
              <a:gdLst/>
              <a:ahLst/>
              <a:cxnLst/>
              <a:rect l="l" t="t" r="r" b="b"/>
              <a:pathLst>
                <a:path w="2892348" h="3385574">
                  <a:moveTo>
                    <a:pt x="0" y="0"/>
                  </a:moveTo>
                  <a:lnTo>
                    <a:pt x="2892348" y="0"/>
                  </a:lnTo>
                  <a:lnTo>
                    <a:pt x="2892348" y="3385574"/>
                  </a:lnTo>
                  <a:lnTo>
                    <a:pt x="0" y="3385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892348" cy="33665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0"/>
                </a:lnSpc>
              </a:pPr>
              <a:r>
                <a:rPr lang="en-US" sz="15000" b="1">
                  <a:solidFill>
                    <a:srgbClr val="3AF9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89050" y="8291864"/>
            <a:ext cx="8331724" cy="119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APRENDIZAJES ESENCIALES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Documentos curriculares y pedagógicos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1596" y="820388"/>
            <a:ext cx="11266749" cy="119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APRENDIZAJES ESENCIALES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Documentos curriculares y pedagógicos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153462" y="2933186"/>
            <a:ext cx="5981074" cy="6145689"/>
            <a:chOff x="0" y="0"/>
            <a:chExt cx="7974766" cy="8194252"/>
          </a:xfrm>
        </p:grpSpPr>
        <p:sp>
          <p:nvSpPr>
            <p:cNvPr id="8" name="Freeform 8" descr="Código QR  El contenido generado por IA puede ser incorrecto."/>
            <p:cNvSpPr/>
            <p:nvPr/>
          </p:nvSpPr>
          <p:spPr>
            <a:xfrm>
              <a:off x="0" y="0"/>
              <a:ext cx="7974711" cy="8194294"/>
            </a:xfrm>
            <a:custGeom>
              <a:avLst/>
              <a:gdLst/>
              <a:ahLst/>
              <a:cxnLst/>
              <a:rect l="l" t="t" r="r" b="b"/>
              <a:pathLst>
                <a:path w="7974711" h="8194294">
                  <a:moveTo>
                    <a:pt x="0" y="0"/>
                  </a:moveTo>
                  <a:lnTo>
                    <a:pt x="7974711" y="0"/>
                  </a:lnTo>
                  <a:lnTo>
                    <a:pt x="7974711" y="8194294"/>
                  </a:lnTo>
                  <a:lnTo>
                    <a:pt x="0" y="8194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9401" t="-103393" r="-85396" b="-6722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28168" y="5189220"/>
            <a:ext cx="3931920" cy="87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u="sng">
                <a:solidFill>
                  <a:srgbClr val="467886"/>
                </a:solidFill>
                <a:latin typeface="Aptos"/>
                <a:ea typeface="Aptos"/>
                <a:cs typeface="Aptos"/>
                <a:sym typeface="Aptos"/>
                <a:hlinkClick r:id="rId4" tooltip="https://corpoeducacioncolombia-my.sharepoint.com/:f:/g/personal/j_gomez_corpoeducacion_org_co/EvaDW_nGOi1Mjw4TWEU62EsBbOFK6hsTxS-gK50Jobl-Zg?e=hWc65b"/>
              </a:rPr>
              <a:t>Documentos Propuesta Pedagógica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1596" y="1106236"/>
            <a:ext cx="11266749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APRENDIZAJES ESENCIALES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48136" y="2738020"/>
            <a:ext cx="4022871" cy="1413570"/>
            <a:chOff x="0" y="0"/>
            <a:chExt cx="5363828" cy="1884760"/>
          </a:xfrm>
        </p:grpSpPr>
        <p:sp>
          <p:nvSpPr>
            <p:cNvPr id="8" name="Freeform 8"/>
            <p:cNvSpPr/>
            <p:nvPr/>
          </p:nvSpPr>
          <p:spPr>
            <a:xfrm>
              <a:off x="19050" y="19050"/>
              <a:ext cx="5325745" cy="1846707"/>
            </a:xfrm>
            <a:custGeom>
              <a:avLst/>
              <a:gdLst/>
              <a:ahLst/>
              <a:cxnLst/>
              <a:rect l="l" t="t" r="r" b="b"/>
              <a:pathLst>
                <a:path w="5325745" h="1846707">
                  <a:moveTo>
                    <a:pt x="0" y="0"/>
                  </a:moveTo>
                  <a:lnTo>
                    <a:pt x="5325745" y="0"/>
                  </a:lnTo>
                  <a:lnTo>
                    <a:pt x="5325745" y="1846707"/>
                  </a:lnTo>
                  <a:lnTo>
                    <a:pt x="0" y="18467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5363845" cy="1884807"/>
            </a:xfrm>
            <a:custGeom>
              <a:avLst/>
              <a:gdLst/>
              <a:ahLst/>
              <a:cxnLst/>
              <a:rect l="l" t="t" r="r" b="b"/>
              <a:pathLst>
                <a:path w="5363845" h="1884807">
                  <a:moveTo>
                    <a:pt x="19050" y="0"/>
                  </a:moveTo>
                  <a:lnTo>
                    <a:pt x="5344795" y="0"/>
                  </a:lnTo>
                  <a:cubicBezTo>
                    <a:pt x="5355336" y="0"/>
                    <a:pt x="5363845" y="8509"/>
                    <a:pt x="5363845" y="19050"/>
                  </a:cubicBezTo>
                  <a:lnTo>
                    <a:pt x="5363845" y="1865757"/>
                  </a:lnTo>
                  <a:cubicBezTo>
                    <a:pt x="5363845" y="1876298"/>
                    <a:pt x="5355336" y="1884807"/>
                    <a:pt x="5344795" y="1884807"/>
                  </a:cubicBezTo>
                  <a:lnTo>
                    <a:pt x="19050" y="1884807"/>
                  </a:lnTo>
                  <a:cubicBezTo>
                    <a:pt x="8509" y="1884807"/>
                    <a:pt x="0" y="1876298"/>
                    <a:pt x="0" y="1865757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865757"/>
                  </a:lnTo>
                  <a:lnTo>
                    <a:pt x="19050" y="1865757"/>
                  </a:lnTo>
                  <a:lnTo>
                    <a:pt x="19050" y="1846707"/>
                  </a:lnTo>
                  <a:lnTo>
                    <a:pt x="5344795" y="1846707"/>
                  </a:lnTo>
                  <a:lnTo>
                    <a:pt x="5344795" y="1865757"/>
                  </a:lnTo>
                  <a:lnTo>
                    <a:pt x="5325745" y="1865757"/>
                  </a:lnTo>
                  <a:lnTo>
                    <a:pt x="5325745" y="19050"/>
                  </a:lnTo>
                  <a:lnTo>
                    <a:pt x="5344795" y="19050"/>
                  </a:lnTo>
                  <a:lnTo>
                    <a:pt x="5344795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196B2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5363828" cy="189428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Orientaciones pedagógicas y didácticas para el área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26979" y="2742159"/>
            <a:ext cx="11417656" cy="1468490"/>
            <a:chOff x="0" y="0"/>
            <a:chExt cx="15223542" cy="1957986"/>
          </a:xfrm>
        </p:grpSpPr>
        <p:sp>
          <p:nvSpPr>
            <p:cNvPr id="12" name="Freeform 12"/>
            <p:cNvSpPr/>
            <p:nvPr/>
          </p:nvSpPr>
          <p:spPr>
            <a:xfrm>
              <a:off x="19050" y="19050"/>
              <a:ext cx="15185389" cy="1919859"/>
            </a:xfrm>
            <a:custGeom>
              <a:avLst/>
              <a:gdLst/>
              <a:ahLst/>
              <a:cxnLst/>
              <a:rect l="l" t="t" r="r" b="b"/>
              <a:pathLst>
                <a:path w="15185389" h="1919859">
                  <a:moveTo>
                    <a:pt x="0" y="0"/>
                  </a:moveTo>
                  <a:lnTo>
                    <a:pt x="15185389" y="0"/>
                  </a:lnTo>
                  <a:lnTo>
                    <a:pt x="15185389" y="1919859"/>
                  </a:lnTo>
                  <a:lnTo>
                    <a:pt x="0" y="1919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5223489" cy="1957959"/>
            </a:xfrm>
            <a:custGeom>
              <a:avLst/>
              <a:gdLst/>
              <a:ahLst/>
              <a:cxnLst/>
              <a:rect l="l" t="t" r="r" b="b"/>
              <a:pathLst>
                <a:path w="15223489" h="1957959">
                  <a:moveTo>
                    <a:pt x="19050" y="0"/>
                  </a:moveTo>
                  <a:lnTo>
                    <a:pt x="15204439" y="0"/>
                  </a:lnTo>
                  <a:cubicBezTo>
                    <a:pt x="15214980" y="0"/>
                    <a:pt x="15223489" y="8509"/>
                    <a:pt x="15223489" y="19050"/>
                  </a:cubicBezTo>
                  <a:lnTo>
                    <a:pt x="15223489" y="1938909"/>
                  </a:lnTo>
                  <a:cubicBezTo>
                    <a:pt x="15223489" y="1949450"/>
                    <a:pt x="15214980" y="1957959"/>
                    <a:pt x="15204439" y="1957959"/>
                  </a:cubicBezTo>
                  <a:lnTo>
                    <a:pt x="19050" y="1957959"/>
                  </a:lnTo>
                  <a:cubicBezTo>
                    <a:pt x="8509" y="1957959"/>
                    <a:pt x="0" y="1949450"/>
                    <a:pt x="0" y="1938909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938909"/>
                  </a:lnTo>
                  <a:lnTo>
                    <a:pt x="19050" y="1938909"/>
                  </a:lnTo>
                  <a:lnTo>
                    <a:pt x="19050" y="1919859"/>
                  </a:lnTo>
                  <a:lnTo>
                    <a:pt x="15204439" y="1919859"/>
                  </a:lnTo>
                  <a:lnTo>
                    <a:pt x="15204439" y="1938909"/>
                  </a:lnTo>
                  <a:lnTo>
                    <a:pt x="15185389" y="1938909"/>
                  </a:lnTo>
                  <a:lnTo>
                    <a:pt x="15185389" y="19050"/>
                  </a:lnTo>
                  <a:lnTo>
                    <a:pt x="15204439" y="19050"/>
                  </a:lnTo>
                  <a:lnTo>
                    <a:pt x="1520443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196B2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5223542" cy="198656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488632" lvl="1" indent="-244316" algn="l">
                <a:lnSpc>
                  <a:spcPts val="3466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Revisen las marcas tipográficas (subtítulos y negritas) y elaboren un esquema del documento de orientaciones pedagógicas y didácticas.</a:t>
              </a:r>
            </a:p>
            <a:p>
              <a:pPr marL="488632" lvl="1" indent="-244316" algn="l">
                <a:lnSpc>
                  <a:spcPts val="3466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Lean el aparatado Marco instruccional y orientaciones pedagógicas.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74512" y="4793550"/>
            <a:ext cx="3987705" cy="1439946"/>
            <a:chOff x="0" y="0"/>
            <a:chExt cx="5316940" cy="1919928"/>
          </a:xfrm>
        </p:grpSpPr>
        <p:sp>
          <p:nvSpPr>
            <p:cNvPr id="16" name="Freeform 16"/>
            <p:cNvSpPr/>
            <p:nvPr/>
          </p:nvSpPr>
          <p:spPr>
            <a:xfrm>
              <a:off x="19050" y="19050"/>
              <a:ext cx="5278882" cy="1881886"/>
            </a:xfrm>
            <a:custGeom>
              <a:avLst/>
              <a:gdLst/>
              <a:ahLst/>
              <a:cxnLst/>
              <a:rect l="l" t="t" r="r" b="b"/>
              <a:pathLst>
                <a:path w="5278882" h="1881886">
                  <a:moveTo>
                    <a:pt x="0" y="0"/>
                  </a:moveTo>
                  <a:lnTo>
                    <a:pt x="5278882" y="0"/>
                  </a:lnTo>
                  <a:lnTo>
                    <a:pt x="5278882" y="1881886"/>
                  </a:lnTo>
                  <a:lnTo>
                    <a:pt x="0" y="18818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5316982" cy="1919986"/>
            </a:xfrm>
            <a:custGeom>
              <a:avLst/>
              <a:gdLst/>
              <a:ahLst/>
              <a:cxnLst/>
              <a:rect l="l" t="t" r="r" b="b"/>
              <a:pathLst>
                <a:path w="5316982" h="1919986">
                  <a:moveTo>
                    <a:pt x="19050" y="0"/>
                  </a:moveTo>
                  <a:lnTo>
                    <a:pt x="5297932" y="0"/>
                  </a:lnTo>
                  <a:cubicBezTo>
                    <a:pt x="5308473" y="0"/>
                    <a:pt x="5316982" y="8509"/>
                    <a:pt x="5316982" y="19050"/>
                  </a:cubicBezTo>
                  <a:lnTo>
                    <a:pt x="5316982" y="1900936"/>
                  </a:lnTo>
                  <a:cubicBezTo>
                    <a:pt x="5316982" y="1911477"/>
                    <a:pt x="5308473" y="1919986"/>
                    <a:pt x="5297932" y="1919986"/>
                  </a:cubicBezTo>
                  <a:lnTo>
                    <a:pt x="19050" y="1919986"/>
                  </a:lnTo>
                  <a:cubicBezTo>
                    <a:pt x="8509" y="1919986"/>
                    <a:pt x="0" y="1911477"/>
                    <a:pt x="0" y="1900936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900936"/>
                  </a:lnTo>
                  <a:lnTo>
                    <a:pt x="19050" y="1900936"/>
                  </a:lnTo>
                  <a:lnTo>
                    <a:pt x="19050" y="1881886"/>
                  </a:lnTo>
                  <a:lnTo>
                    <a:pt x="5297932" y="1881886"/>
                  </a:lnTo>
                  <a:lnTo>
                    <a:pt x="5297932" y="1900936"/>
                  </a:lnTo>
                  <a:lnTo>
                    <a:pt x="5278882" y="1900936"/>
                  </a:lnTo>
                  <a:lnTo>
                    <a:pt x="5278882" y="19050"/>
                  </a:lnTo>
                  <a:lnTo>
                    <a:pt x="5297932" y="19050"/>
                  </a:lnTo>
                  <a:lnTo>
                    <a:pt x="5297932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196B2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5316940" cy="192945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Matriz de Aprendizajes esenciales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26978" y="4773182"/>
            <a:ext cx="11417656" cy="1468489"/>
            <a:chOff x="0" y="0"/>
            <a:chExt cx="15223542" cy="1957986"/>
          </a:xfrm>
        </p:grpSpPr>
        <p:sp>
          <p:nvSpPr>
            <p:cNvPr id="20" name="Freeform 20"/>
            <p:cNvSpPr/>
            <p:nvPr/>
          </p:nvSpPr>
          <p:spPr>
            <a:xfrm>
              <a:off x="19050" y="19050"/>
              <a:ext cx="15185389" cy="1919859"/>
            </a:xfrm>
            <a:custGeom>
              <a:avLst/>
              <a:gdLst/>
              <a:ahLst/>
              <a:cxnLst/>
              <a:rect l="l" t="t" r="r" b="b"/>
              <a:pathLst>
                <a:path w="15185389" h="1919859">
                  <a:moveTo>
                    <a:pt x="0" y="0"/>
                  </a:moveTo>
                  <a:lnTo>
                    <a:pt x="15185389" y="0"/>
                  </a:lnTo>
                  <a:lnTo>
                    <a:pt x="15185389" y="1919859"/>
                  </a:lnTo>
                  <a:lnTo>
                    <a:pt x="0" y="1919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15223489" cy="1957959"/>
            </a:xfrm>
            <a:custGeom>
              <a:avLst/>
              <a:gdLst/>
              <a:ahLst/>
              <a:cxnLst/>
              <a:rect l="l" t="t" r="r" b="b"/>
              <a:pathLst>
                <a:path w="15223489" h="1957959">
                  <a:moveTo>
                    <a:pt x="19050" y="0"/>
                  </a:moveTo>
                  <a:lnTo>
                    <a:pt x="15204439" y="0"/>
                  </a:lnTo>
                  <a:cubicBezTo>
                    <a:pt x="15214980" y="0"/>
                    <a:pt x="15223489" y="8509"/>
                    <a:pt x="15223489" y="19050"/>
                  </a:cubicBezTo>
                  <a:lnTo>
                    <a:pt x="15223489" y="1938909"/>
                  </a:lnTo>
                  <a:cubicBezTo>
                    <a:pt x="15223489" y="1949450"/>
                    <a:pt x="15214980" y="1957959"/>
                    <a:pt x="15204439" y="1957959"/>
                  </a:cubicBezTo>
                  <a:lnTo>
                    <a:pt x="19050" y="1957959"/>
                  </a:lnTo>
                  <a:cubicBezTo>
                    <a:pt x="8509" y="1957959"/>
                    <a:pt x="0" y="1949450"/>
                    <a:pt x="0" y="1938909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938909"/>
                  </a:lnTo>
                  <a:lnTo>
                    <a:pt x="19050" y="1938909"/>
                  </a:lnTo>
                  <a:lnTo>
                    <a:pt x="19050" y="1919859"/>
                  </a:lnTo>
                  <a:lnTo>
                    <a:pt x="15204439" y="1919859"/>
                  </a:lnTo>
                  <a:lnTo>
                    <a:pt x="15204439" y="1938909"/>
                  </a:lnTo>
                  <a:lnTo>
                    <a:pt x="15185389" y="1938909"/>
                  </a:lnTo>
                  <a:lnTo>
                    <a:pt x="15185389" y="19050"/>
                  </a:lnTo>
                  <a:lnTo>
                    <a:pt x="15204439" y="19050"/>
                  </a:lnTo>
                  <a:lnTo>
                    <a:pt x="1520443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196B2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5223542" cy="198656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488632" lvl="1" indent="-244316" algn="l">
                <a:lnSpc>
                  <a:spcPts val="3466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Revisen los encabezados de la tabla de aprendizajes esenciales.</a:t>
              </a:r>
            </a:p>
            <a:p>
              <a:pPr marL="488632" lvl="1" indent="-244316" algn="l">
                <a:lnSpc>
                  <a:spcPts val="3466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Revisen los encabezados de la tabla de cruce con referentes.</a:t>
              </a:r>
            </a:p>
            <a:p>
              <a:pPr marL="488632" lvl="1" indent="-244316" algn="l">
                <a:lnSpc>
                  <a:spcPts val="3466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Seleccionen un grado y un aprendizaje.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80492" y="7173480"/>
            <a:ext cx="12244133" cy="1478300"/>
            <a:chOff x="0" y="0"/>
            <a:chExt cx="16325510" cy="1971066"/>
          </a:xfrm>
        </p:grpSpPr>
        <p:sp>
          <p:nvSpPr>
            <p:cNvPr id="24" name="Freeform 24"/>
            <p:cNvSpPr/>
            <p:nvPr/>
          </p:nvSpPr>
          <p:spPr>
            <a:xfrm>
              <a:off x="19050" y="19050"/>
              <a:ext cx="16287369" cy="1932940"/>
            </a:xfrm>
            <a:custGeom>
              <a:avLst/>
              <a:gdLst/>
              <a:ahLst/>
              <a:cxnLst/>
              <a:rect l="l" t="t" r="r" b="b"/>
              <a:pathLst>
                <a:path w="16287369" h="1932940">
                  <a:moveTo>
                    <a:pt x="0" y="0"/>
                  </a:moveTo>
                  <a:lnTo>
                    <a:pt x="16287369" y="0"/>
                  </a:lnTo>
                  <a:lnTo>
                    <a:pt x="16287369" y="1932940"/>
                  </a:lnTo>
                  <a:lnTo>
                    <a:pt x="0" y="1932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6325469" cy="1971040"/>
            </a:xfrm>
            <a:custGeom>
              <a:avLst/>
              <a:gdLst/>
              <a:ahLst/>
              <a:cxnLst/>
              <a:rect l="l" t="t" r="r" b="b"/>
              <a:pathLst>
                <a:path w="16325469" h="1971040">
                  <a:moveTo>
                    <a:pt x="19050" y="0"/>
                  </a:moveTo>
                  <a:lnTo>
                    <a:pt x="16306419" y="0"/>
                  </a:lnTo>
                  <a:cubicBezTo>
                    <a:pt x="16316959" y="0"/>
                    <a:pt x="16325469" y="8509"/>
                    <a:pt x="16325469" y="19050"/>
                  </a:cubicBezTo>
                  <a:lnTo>
                    <a:pt x="16325469" y="1951990"/>
                  </a:lnTo>
                  <a:cubicBezTo>
                    <a:pt x="16325469" y="1962531"/>
                    <a:pt x="16316959" y="1971040"/>
                    <a:pt x="16306419" y="1971040"/>
                  </a:cubicBezTo>
                  <a:lnTo>
                    <a:pt x="19050" y="1971040"/>
                  </a:lnTo>
                  <a:cubicBezTo>
                    <a:pt x="8509" y="1971040"/>
                    <a:pt x="0" y="1962531"/>
                    <a:pt x="0" y="195199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951990"/>
                  </a:lnTo>
                  <a:lnTo>
                    <a:pt x="19050" y="1951990"/>
                  </a:lnTo>
                  <a:lnTo>
                    <a:pt x="19050" y="1932940"/>
                  </a:lnTo>
                  <a:lnTo>
                    <a:pt x="16306419" y="1932940"/>
                  </a:lnTo>
                  <a:lnTo>
                    <a:pt x="16306419" y="1951990"/>
                  </a:lnTo>
                  <a:lnTo>
                    <a:pt x="16287369" y="1951990"/>
                  </a:lnTo>
                  <a:lnTo>
                    <a:pt x="16287369" y="19050"/>
                  </a:lnTo>
                  <a:lnTo>
                    <a:pt x="16306419" y="19050"/>
                  </a:lnTo>
                  <a:lnTo>
                    <a:pt x="1630641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196B2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6325510" cy="199964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466"/>
                </a:lnSpc>
              </a:pPr>
              <a:r>
                <a:rPr lang="en-US" sz="2700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Escriban un párrafo para explicarle a un colega cómo se puede usar una de las estrategias sugeridas en el documento de orientaciones pedagógicas para trabajar en el aula el aprendizaje seleccionado. 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7054"/>
            <a:ext cx="18288000" cy="10272890"/>
            <a:chOff x="0" y="0"/>
            <a:chExt cx="24384000" cy="13697186"/>
          </a:xfrm>
        </p:grpSpPr>
        <p:sp>
          <p:nvSpPr>
            <p:cNvPr id="3" name="Freeform 3" descr="Interfaz de usuario gráfica, Aplicación, Teams  El contenido generado por IA puede ser incorrecto."/>
            <p:cNvSpPr/>
            <p:nvPr/>
          </p:nvSpPr>
          <p:spPr>
            <a:xfrm>
              <a:off x="0" y="0"/>
              <a:ext cx="24384000" cy="13697204"/>
            </a:xfrm>
            <a:custGeom>
              <a:avLst/>
              <a:gdLst/>
              <a:ahLst/>
              <a:cxnLst/>
              <a:rect l="l" t="t" r="r" b="b"/>
              <a:pathLst>
                <a:path w="24384000" h="13697204">
                  <a:moveTo>
                    <a:pt x="0" y="0"/>
                  </a:moveTo>
                  <a:lnTo>
                    <a:pt x="24384000" y="0"/>
                  </a:lnTo>
                  <a:lnTo>
                    <a:pt x="24384000" y="13697204"/>
                  </a:lnTo>
                  <a:lnTo>
                    <a:pt x="0" y="13697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7748096"/>
            <a:ext cx="12187004" cy="2287266"/>
            <a:chOff x="0" y="0"/>
            <a:chExt cx="16249338" cy="30496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49396" cy="3049651"/>
            </a:xfrm>
            <a:custGeom>
              <a:avLst/>
              <a:gdLst/>
              <a:ahLst/>
              <a:cxnLst/>
              <a:rect l="l" t="t" r="r" b="b"/>
              <a:pathLst>
                <a:path w="16249396" h="3049651">
                  <a:moveTo>
                    <a:pt x="0" y="0"/>
                  </a:moveTo>
                  <a:lnTo>
                    <a:pt x="16249396" y="0"/>
                  </a:lnTo>
                  <a:lnTo>
                    <a:pt x="16249396" y="3049651"/>
                  </a:lnTo>
                  <a:lnTo>
                    <a:pt x="0" y="304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702" y="7748096"/>
            <a:ext cx="2169261" cy="2539181"/>
            <a:chOff x="0" y="0"/>
            <a:chExt cx="2892348" cy="33855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2348" cy="3385574"/>
            </a:xfrm>
            <a:custGeom>
              <a:avLst/>
              <a:gdLst/>
              <a:ahLst/>
              <a:cxnLst/>
              <a:rect l="l" t="t" r="r" b="b"/>
              <a:pathLst>
                <a:path w="2892348" h="3385574">
                  <a:moveTo>
                    <a:pt x="0" y="0"/>
                  </a:moveTo>
                  <a:lnTo>
                    <a:pt x="2892348" y="0"/>
                  </a:lnTo>
                  <a:lnTo>
                    <a:pt x="2892348" y="3385574"/>
                  </a:lnTo>
                  <a:lnTo>
                    <a:pt x="0" y="3385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892348" cy="33665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0"/>
                </a:lnSpc>
              </a:pPr>
              <a:r>
                <a:rPr lang="en-US" sz="15000" b="1">
                  <a:solidFill>
                    <a:srgbClr val="3AF9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5.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03078" y="8449410"/>
            <a:ext cx="7379970" cy="8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Dispositivo de acogida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5308" y="1139134"/>
            <a:ext cx="9509916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Mensajes fuerza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7406" y="3003480"/>
            <a:ext cx="16373186" cy="544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1. Acoger es abrir la puerta al proyecto de vida de cada joven.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La Acogida no es un acto simbólico: es el inicio de un camino que permite a las y los estudiantes conectar con lo que sueñan y desean construir.</a:t>
            </a:r>
          </a:p>
          <a:p>
            <a:pPr algn="l">
              <a:lnSpc>
                <a:spcPts val="3240"/>
              </a:lnSpc>
            </a:pPr>
            <a:r>
              <a:rPr lang="en-US" sz="2700" i="1">
                <a:solidFill>
                  <a:srgbClr val="000000"/>
                </a:solidFill>
                <a:latin typeface="Aptos Italics"/>
                <a:ea typeface="Aptos Italics"/>
                <a:cs typeface="Aptos Italics"/>
                <a:sym typeface="Aptos Italics"/>
              </a:rPr>
              <a:t>“Se concibe la Acogida como ‘la puerta de entrada a esta forma innovadora de concebir la educación y transformar la escuela para crear las condiciones imprescindibles para llevar a cabo su tarea más importante: el Proyecto de Vida de los estudiantes’.” (p. 8)</a:t>
            </a:r>
          </a:p>
          <a:p>
            <a:pPr algn="l">
              <a:lnSpc>
                <a:spcPts val="3240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2. El proyecto de vida es el eje que articula el aprendizaje con el sentido.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No basta con enseñar contenidos; hay que construir caminos para que las y los jóvenes se pregunten quiénes quieren ser y cómo llegar allí.</a:t>
            </a:r>
          </a:p>
          <a:p>
            <a:pPr algn="l">
              <a:lnSpc>
                <a:spcPts val="3240"/>
              </a:lnSpc>
            </a:pPr>
            <a:r>
              <a:rPr lang="en-US" sz="2700" i="1">
                <a:solidFill>
                  <a:srgbClr val="000000"/>
                </a:solidFill>
                <a:latin typeface="Aptos Italics"/>
                <a:ea typeface="Aptos Italics"/>
                <a:cs typeface="Aptos Italics"/>
                <a:sym typeface="Aptos Italics"/>
              </a:rPr>
              <a:t>El proyecto de vida se convierte en el centro de la experiencia formativa en la educación media y se construye a partir de la articulación de tres pilares de formación integral: los aprendizajes esenciales, el bienestar socio-emocional y el bienestar físico.” (p. 5)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8499" y="3069897"/>
            <a:ext cx="15952335" cy="595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3. La Acogida es tarea de todos: nadie puede quedarse al margen.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La transformación solo ocurre cuando docentes, directivos, estudiantes y familias asumen sus roles como corresponsables del bienestar y la permanencia.</a:t>
            </a:r>
          </a:p>
          <a:p>
            <a:pPr algn="l">
              <a:lnSpc>
                <a:spcPts val="3240"/>
              </a:lnSpc>
            </a:pPr>
            <a:r>
              <a:rPr lang="en-US" sz="2700" i="1">
                <a:solidFill>
                  <a:srgbClr val="000000"/>
                </a:solidFill>
                <a:latin typeface="Aptos Italics"/>
                <a:ea typeface="Aptos Italics"/>
                <a:cs typeface="Aptos Italics"/>
                <a:sym typeface="Aptos Italics"/>
              </a:rPr>
              <a:t>“En el proceso de Acogida intervienen los jóvenes, los docentes, los directivos y las familias, cada uno con un rol específico.” (p. 10)</a:t>
            </a:r>
          </a:p>
          <a:p>
            <a:pPr algn="l">
              <a:lnSpc>
                <a:spcPts val="3240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4. Acoger no es un momento, es una práctica que se renueva todo el tiempo.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Desde el saludo diario hasta las decisiones curriculares, cada gesto puede consolidar el sentido de pertenencia y permanencia.</a:t>
            </a:r>
          </a:p>
          <a:p>
            <a:pPr algn="l">
              <a:lnSpc>
                <a:spcPts val="3240"/>
              </a:lnSpc>
            </a:pPr>
            <a:r>
              <a:rPr lang="en-US" sz="2700" i="1">
                <a:solidFill>
                  <a:srgbClr val="000000"/>
                </a:solidFill>
                <a:latin typeface="Aptos Italics"/>
                <a:ea typeface="Aptos Italics"/>
                <a:cs typeface="Aptos Italics"/>
                <a:sym typeface="Aptos Italics"/>
              </a:rPr>
              <a:t>“Iniciar el día con un saludo en la puerta del colegio o de su aula de clase es diferente a encontrarse con una revisión de uniforme. Nos sentimos acogidos en un lugar desde el momento en que llegamos.” (p. 16)</a:t>
            </a:r>
          </a:p>
          <a:p>
            <a:pPr algn="l">
              <a:lnSpc>
                <a:spcPts val="3240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l">
              <a:lnSpc>
                <a:spcPts val="3240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just">
              <a:lnSpc>
                <a:spcPts val="3466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5308" y="1139134"/>
            <a:ext cx="9509916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Mensajes fuerza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7832" y="3048730"/>
            <a:ext cx="15952335" cy="345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5. Escuchar lo que sueñan los jóvenes es una herramienta poderosa de transformación.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Cuando la escuela se alinea con sus intereses, se vuelve relevante, cercana y formadora de futuro.</a:t>
            </a:r>
          </a:p>
          <a:p>
            <a:pPr algn="l">
              <a:lnSpc>
                <a:spcPts val="3240"/>
              </a:lnSpc>
            </a:pPr>
            <a:r>
              <a:rPr lang="en-US" sz="2700" i="1">
                <a:solidFill>
                  <a:srgbClr val="000000"/>
                </a:solidFill>
                <a:latin typeface="Aptos Italics"/>
                <a:ea typeface="Aptos Italics"/>
                <a:cs typeface="Aptos Italics"/>
                <a:sym typeface="Aptos Italics"/>
              </a:rPr>
              <a:t>“Uno de los primeros pasos para saber cómo motivar a los jóvenes a permanecer en la escuela es cuando se pregunta ¿qué es lo que les interesa aprender a los jóvenes? […] El proceso de Acogida es una alternativa para conocer los múltiples intereses de los jóvenes.” (p. 7)</a:t>
            </a:r>
          </a:p>
          <a:p>
            <a:pPr algn="l">
              <a:lnSpc>
                <a:spcPts val="3240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l">
              <a:lnSpc>
                <a:spcPts val="3240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just">
              <a:lnSpc>
                <a:spcPts val="3466"/>
              </a:lnSpc>
            </a:pPr>
            <a:endParaRPr lang="en-US" sz="2700" i="1">
              <a:solidFill>
                <a:srgbClr val="000000"/>
              </a:solidFill>
              <a:latin typeface="Aptos Italics"/>
              <a:ea typeface="Aptos Italics"/>
              <a:cs typeface="Aptos Italics"/>
              <a:sym typeface="Aptos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5308" y="1139134"/>
            <a:ext cx="9509916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Mensajes fuerza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57804" y="5826411"/>
            <a:ext cx="3342807" cy="3342807"/>
            <a:chOff x="0" y="0"/>
            <a:chExt cx="4457076" cy="4457076"/>
          </a:xfrm>
        </p:grpSpPr>
        <p:sp>
          <p:nvSpPr>
            <p:cNvPr id="9" name="Freeform 9" descr="Código QR  El contenido generado por IA puede ser incorrecto."/>
            <p:cNvSpPr/>
            <p:nvPr/>
          </p:nvSpPr>
          <p:spPr>
            <a:xfrm>
              <a:off x="0" y="0"/>
              <a:ext cx="4457065" cy="4457065"/>
            </a:xfrm>
            <a:custGeom>
              <a:avLst/>
              <a:gdLst/>
              <a:ahLst/>
              <a:cxnLst/>
              <a:rect l="l" t="t" r="r" b="b"/>
              <a:pathLst>
                <a:path w="4457065" h="4457065">
                  <a:moveTo>
                    <a:pt x="0" y="0"/>
                  </a:moveTo>
                  <a:lnTo>
                    <a:pt x="4457065" y="0"/>
                  </a:lnTo>
                  <a:lnTo>
                    <a:pt x="4457065" y="4457065"/>
                  </a:lnTo>
                  <a:lnTo>
                    <a:pt x="0" y="445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49244" y="9268233"/>
            <a:ext cx="3034636" cy="46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¡Registra tus logros!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" r="-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061853" y="7054"/>
            <a:ext cx="14043266" cy="10279946"/>
            <a:chOff x="0" y="0"/>
            <a:chExt cx="18724354" cy="13706594"/>
          </a:xfrm>
        </p:grpSpPr>
        <p:sp>
          <p:nvSpPr>
            <p:cNvPr id="3" name="Freeform 3" descr="Personas sentadas en una mesa  El contenido generado por IA puede ser incorrecto."/>
            <p:cNvSpPr/>
            <p:nvPr/>
          </p:nvSpPr>
          <p:spPr>
            <a:xfrm>
              <a:off x="0" y="0"/>
              <a:ext cx="18724372" cy="13706602"/>
            </a:xfrm>
            <a:custGeom>
              <a:avLst/>
              <a:gdLst/>
              <a:ahLst/>
              <a:cxnLst/>
              <a:rect l="l" t="t" r="r" b="b"/>
              <a:pathLst>
                <a:path w="18724372" h="13706602">
                  <a:moveTo>
                    <a:pt x="0" y="0"/>
                  </a:moveTo>
                  <a:lnTo>
                    <a:pt x="18724372" y="0"/>
                  </a:lnTo>
                  <a:lnTo>
                    <a:pt x="18724372" y="13706602"/>
                  </a:lnTo>
                  <a:lnTo>
                    <a:pt x="0" y="13706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0225" b="6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775342" y="1"/>
            <a:ext cx="9090668" cy="10287000"/>
            <a:chOff x="0" y="0"/>
            <a:chExt cx="1212089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20880" cy="13716000"/>
            </a:xfrm>
            <a:custGeom>
              <a:avLst/>
              <a:gdLst/>
              <a:ahLst/>
              <a:cxnLst/>
              <a:rect l="l" t="t" r="r" b="b"/>
              <a:pathLst>
                <a:path w="12120880" h="13716000">
                  <a:moveTo>
                    <a:pt x="0" y="0"/>
                  </a:moveTo>
                  <a:lnTo>
                    <a:pt x="12120880" y="0"/>
                  </a:lnTo>
                  <a:lnTo>
                    <a:pt x="1212088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13772" b="-624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8603" y="282933"/>
            <a:ext cx="13146219" cy="1862428"/>
            <a:chOff x="0" y="0"/>
            <a:chExt cx="17528292" cy="24832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28291" cy="2483238"/>
            </a:xfrm>
            <a:custGeom>
              <a:avLst/>
              <a:gdLst/>
              <a:ahLst/>
              <a:cxnLst/>
              <a:rect l="l" t="t" r="r" b="b"/>
              <a:pathLst>
                <a:path w="17528291" h="2483238">
                  <a:moveTo>
                    <a:pt x="0" y="0"/>
                  </a:moveTo>
                  <a:lnTo>
                    <a:pt x="17528291" y="0"/>
                  </a:lnTo>
                  <a:lnTo>
                    <a:pt x="17528291" y="2483238"/>
                  </a:lnTo>
                  <a:lnTo>
                    <a:pt x="0" y="2483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7528292" cy="24737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OBJETIVOS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8603" y="1847536"/>
            <a:ext cx="5240935" cy="7914806"/>
            <a:chOff x="0" y="0"/>
            <a:chExt cx="6987914" cy="105530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7914" cy="10553074"/>
            </a:xfrm>
            <a:custGeom>
              <a:avLst/>
              <a:gdLst/>
              <a:ahLst/>
              <a:cxnLst/>
              <a:rect l="l" t="t" r="r" b="b"/>
              <a:pathLst>
                <a:path w="6987914" h="10553074">
                  <a:moveTo>
                    <a:pt x="0" y="0"/>
                  </a:moveTo>
                  <a:lnTo>
                    <a:pt x="6987914" y="0"/>
                  </a:lnTo>
                  <a:lnTo>
                    <a:pt x="6987914" y="10553074"/>
                  </a:lnTo>
                  <a:lnTo>
                    <a:pt x="0" y="105530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6987914" cy="105435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just">
                <a:lnSpc>
                  <a:spcPts val="2268"/>
                </a:lnSpc>
              </a:pPr>
              <a:endParaRPr/>
            </a:p>
            <a:p>
              <a:pPr algn="just">
                <a:lnSpc>
                  <a:spcPts val="2268"/>
                </a:lnSpc>
              </a:pPr>
              <a:endParaRPr/>
            </a:p>
            <a:p>
              <a:pPr marL="380048" lvl="1" indent="-190024" algn="just">
                <a:lnSpc>
                  <a:spcPts val="2268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Reconocer las características de la </a:t>
              </a:r>
              <a:r>
                <a:rPr lang="en-US" sz="2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política</a:t>
              </a: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para la transformación de la educación media.</a:t>
              </a:r>
            </a:p>
            <a:p>
              <a:pPr marL="380048" lvl="1" indent="-190024" algn="just">
                <a:lnSpc>
                  <a:spcPts val="2268"/>
                </a:lnSpc>
              </a:pPr>
              <a:endPara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80048" lvl="1" indent="-190024" algn="just">
                <a:lnSpc>
                  <a:spcPts val="2268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Analizar los </a:t>
              </a:r>
              <a:r>
                <a:rPr lang="en-US" sz="2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resultados de Pruebas Saber </a:t>
              </a: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y de trayectorias educativas para fortalecer la toma de decisiones informadas en el establecimiento educativo.</a:t>
              </a:r>
            </a:p>
            <a:p>
              <a:pPr marL="380048" lvl="1" indent="-190024" algn="just">
                <a:lnSpc>
                  <a:spcPts val="2268"/>
                </a:lnSpc>
              </a:pPr>
              <a:endPara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80048" lvl="1" indent="-190024" algn="just">
                <a:lnSpc>
                  <a:spcPts val="2268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Identificar los </a:t>
              </a:r>
              <a:r>
                <a:rPr lang="en-US" sz="2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aprendizajes esenciales</a:t>
              </a: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abordados a la luz de los resultados de las Pruebas Saber y la propuesta de currículo.</a:t>
              </a:r>
            </a:p>
            <a:p>
              <a:pPr marL="380048" lvl="1" indent="-190024" algn="just">
                <a:lnSpc>
                  <a:spcPts val="2268"/>
                </a:lnSpc>
              </a:pPr>
              <a:endPara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80048" lvl="1" indent="-190024" algn="just">
                <a:lnSpc>
                  <a:spcPts val="2268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Reconocer el aporte a la transformación de la educación media de los dispositivos metodológicos.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197341" y="6965510"/>
            <a:ext cx="2854221" cy="3052843"/>
            <a:chOff x="0" y="0"/>
            <a:chExt cx="3805628" cy="4070458"/>
          </a:xfrm>
        </p:grpSpPr>
        <p:sp>
          <p:nvSpPr>
            <p:cNvPr id="15" name="Freeform 15"/>
            <p:cNvSpPr/>
            <p:nvPr/>
          </p:nvSpPr>
          <p:spPr>
            <a:xfrm>
              <a:off x="19050" y="19050"/>
              <a:ext cx="3767582" cy="4032377"/>
            </a:xfrm>
            <a:custGeom>
              <a:avLst/>
              <a:gdLst/>
              <a:ahLst/>
              <a:cxnLst/>
              <a:rect l="l" t="t" r="r" b="b"/>
              <a:pathLst>
                <a:path w="3767582" h="4032377">
                  <a:moveTo>
                    <a:pt x="0" y="0"/>
                  </a:moveTo>
                  <a:lnTo>
                    <a:pt x="3767582" y="0"/>
                  </a:lnTo>
                  <a:lnTo>
                    <a:pt x="3767582" y="4032377"/>
                  </a:lnTo>
                  <a:lnTo>
                    <a:pt x="0" y="40323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805682" cy="4070477"/>
            </a:xfrm>
            <a:custGeom>
              <a:avLst/>
              <a:gdLst/>
              <a:ahLst/>
              <a:cxnLst/>
              <a:rect l="l" t="t" r="r" b="b"/>
              <a:pathLst>
                <a:path w="3805682" h="4070477">
                  <a:moveTo>
                    <a:pt x="19050" y="0"/>
                  </a:moveTo>
                  <a:lnTo>
                    <a:pt x="3786632" y="0"/>
                  </a:lnTo>
                  <a:cubicBezTo>
                    <a:pt x="3797173" y="0"/>
                    <a:pt x="3805682" y="8509"/>
                    <a:pt x="3805682" y="19050"/>
                  </a:cubicBezTo>
                  <a:lnTo>
                    <a:pt x="3805682" y="4051427"/>
                  </a:lnTo>
                  <a:cubicBezTo>
                    <a:pt x="3805682" y="4061968"/>
                    <a:pt x="3797173" y="4070477"/>
                    <a:pt x="3786632" y="4070477"/>
                  </a:cubicBezTo>
                  <a:lnTo>
                    <a:pt x="19050" y="4070477"/>
                  </a:lnTo>
                  <a:cubicBezTo>
                    <a:pt x="8509" y="4070477"/>
                    <a:pt x="0" y="4061968"/>
                    <a:pt x="0" y="4051427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4051427"/>
                  </a:lnTo>
                  <a:lnTo>
                    <a:pt x="19050" y="4051427"/>
                  </a:lnTo>
                  <a:lnTo>
                    <a:pt x="19050" y="4032377"/>
                  </a:lnTo>
                  <a:lnTo>
                    <a:pt x="3786632" y="4032377"/>
                  </a:lnTo>
                  <a:lnTo>
                    <a:pt x="3786632" y="4051427"/>
                  </a:lnTo>
                  <a:lnTo>
                    <a:pt x="3767582" y="4051427"/>
                  </a:lnTo>
                  <a:lnTo>
                    <a:pt x="3767582" y="19050"/>
                  </a:lnTo>
                  <a:lnTo>
                    <a:pt x="3786632" y="19050"/>
                  </a:lnTo>
                  <a:lnTo>
                    <a:pt x="3786632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544026" y="7552972"/>
            <a:ext cx="2160850" cy="2160850"/>
            <a:chOff x="0" y="0"/>
            <a:chExt cx="2881134" cy="2881134"/>
          </a:xfrm>
        </p:grpSpPr>
        <p:sp>
          <p:nvSpPr>
            <p:cNvPr id="18" name="Freeform 18" descr="Código QR  El contenido generado por IA puede ser incorrecto."/>
            <p:cNvSpPr/>
            <p:nvPr/>
          </p:nvSpPr>
          <p:spPr>
            <a:xfrm>
              <a:off x="0" y="0"/>
              <a:ext cx="2881122" cy="2881122"/>
            </a:xfrm>
            <a:custGeom>
              <a:avLst/>
              <a:gdLst/>
              <a:ahLst/>
              <a:cxnLst/>
              <a:rect l="l" t="t" r="r" b="b"/>
              <a:pathLst>
                <a:path w="2881122" h="2881122">
                  <a:moveTo>
                    <a:pt x="0" y="0"/>
                  </a:moveTo>
                  <a:lnTo>
                    <a:pt x="2881122" y="0"/>
                  </a:lnTo>
                  <a:lnTo>
                    <a:pt x="2881122" y="2881122"/>
                  </a:lnTo>
                  <a:lnTo>
                    <a:pt x="0" y="2881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03068" y="7025518"/>
            <a:ext cx="2642766" cy="46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Punto de partida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6168" y="772763"/>
            <a:ext cx="9130718" cy="142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DOCENTES Y DIRECTIVOS DOCENTES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88892" y="3569475"/>
            <a:ext cx="3179150" cy="1907490"/>
            <a:chOff x="0" y="0"/>
            <a:chExt cx="4238866" cy="25433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2E2E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9367" y="3559950"/>
            <a:ext cx="3198200" cy="1926540"/>
            <a:chOff x="0" y="0"/>
            <a:chExt cx="4264266" cy="25687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Saludo, presentación de objetivos y de agenda 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(10 min)</a:t>
                </a:r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5599246" y="3569475"/>
            <a:ext cx="3179150" cy="1907490"/>
            <a:chOff x="0" y="0"/>
            <a:chExt cx="4238866" cy="25433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2E2E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589722" y="3559950"/>
            <a:ext cx="3198200" cy="1926540"/>
            <a:chOff x="0" y="0"/>
            <a:chExt cx="4264266" cy="25687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592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Momento de conexión: espacio de diálogo</a:t>
                </a:r>
              </a:p>
              <a:p>
                <a:pPr algn="ctr">
                  <a:lnSpc>
                    <a:spcPts val="2592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(30 min)</a:t>
                </a: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9509601" y="3569475"/>
            <a:ext cx="3179150" cy="1907490"/>
            <a:chOff x="0" y="0"/>
            <a:chExt cx="4238866" cy="25433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00076" y="3559950"/>
            <a:ext cx="3198200" cy="1926540"/>
            <a:chOff x="0" y="0"/>
            <a:chExt cx="4264266" cy="25687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 b="1">
                    <a:solidFill>
                      <a:srgbClr val="FFFFFF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Microlección</a:t>
                </a: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: Retomando la propuesta técnica de política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(20 min)</a:t>
                </a: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13419956" y="3569475"/>
            <a:ext cx="3179150" cy="1907490"/>
            <a:chOff x="0" y="0"/>
            <a:chExt cx="4238866" cy="25433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10430" y="3559950"/>
            <a:ext cx="3198200" cy="1926540"/>
            <a:chOff x="0" y="0"/>
            <a:chExt cx="4264266" cy="2568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 b="1">
                    <a:solidFill>
                      <a:srgbClr val="FFFFFF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Análisis de resultados de Pruebas Saber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(70 min)</a:t>
                </a: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1688892" y="6208170"/>
            <a:ext cx="3179150" cy="1907490"/>
            <a:chOff x="0" y="0"/>
            <a:chExt cx="4238866" cy="254332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2E2E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679367" y="6198645"/>
            <a:ext cx="3198200" cy="1926540"/>
            <a:chOff x="0" y="0"/>
            <a:chExt cx="4264266" cy="256872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Pausa 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(20 min)</a:t>
                </a:r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5599246" y="6208170"/>
            <a:ext cx="3179150" cy="1907490"/>
            <a:chOff x="0" y="0"/>
            <a:chExt cx="4238866" cy="254332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589722" y="6198645"/>
            <a:ext cx="3198200" cy="1926540"/>
            <a:chOff x="0" y="0"/>
            <a:chExt cx="4264266" cy="256872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 b="1">
                    <a:solidFill>
                      <a:srgbClr val="FFFFFF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Aprendizajes esenciales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(35 min)</a:t>
                </a:r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9509601" y="6208170"/>
            <a:ext cx="3179150" cy="1907490"/>
            <a:chOff x="0" y="0"/>
            <a:chExt cx="4238866" cy="254332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500076" y="6198645"/>
            <a:ext cx="3198200" cy="1926540"/>
            <a:chOff x="0" y="0"/>
            <a:chExt cx="4264266" cy="256872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53" name="Group 53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Dispositivos metodológicos: </a:t>
                </a:r>
                <a:r>
                  <a:rPr lang="en-US" sz="2100" b="1">
                    <a:solidFill>
                      <a:srgbClr val="FFFFFF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Acciones de Acogida 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(35 min)</a:t>
                </a:r>
              </a:p>
            </p:txBody>
          </p:sp>
        </p:grpSp>
      </p:grpSp>
      <p:grpSp>
        <p:nvGrpSpPr>
          <p:cNvPr id="56" name="Group 56"/>
          <p:cNvGrpSpPr/>
          <p:nvPr/>
        </p:nvGrpSpPr>
        <p:grpSpPr>
          <a:xfrm>
            <a:off x="13419956" y="6208170"/>
            <a:ext cx="3179150" cy="1907490"/>
            <a:chOff x="0" y="0"/>
            <a:chExt cx="4238866" cy="254332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238879" cy="2543302"/>
            </a:xfrm>
            <a:custGeom>
              <a:avLst/>
              <a:gdLst/>
              <a:ahLst/>
              <a:cxnLst/>
              <a:rect l="l" t="t" r="r" b="b"/>
              <a:pathLst>
                <a:path w="4238879" h="2543302">
                  <a:moveTo>
                    <a:pt x="0" y="0"/>
                  </a:moveTo>
                  <a:lnTo>
                    <a:pt x="4238879" y="0"/>
                  </a:lnTo>
                  <a:lnTo>
                    <a:pt x="4238879" y="2543302"/>
                  </a:lnTo>
                  <a:lnTo>
                    <a:pt x="0" y="254330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2E2E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410430" y="6198645"/>
            <a:ext cx="3198200" cy="1926540"/>
            <a:chOff x="0" y="0"/>
            <a:chExt cx="4264266" cy="256872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264266" cy="2568720"/>
            </a:xfrm>
            <a:custGeom>
              <a:avLst/>
              <a:gdLst/>
              <a:ahLst/>
              <a:cxnLst/>
              <a:rect l="l" t="t" r="r" b="b"/>
              <a:pathLst>
                <a:path w="4264266" h="2568720">
                  <a:moveTo>
                    <a:pt x="0" y="0"/>
                  </a:moveTo>
                  <a:lnTo>
                    <a:pt x="4264266" y="0"/>
                  </a:lnTo>
                  <a:lnTo>
                    <a:pt x="4264266" y="2568720"/>
                  </a:lnTo>
                  <a:lnTo>
                    <a:pt x="0" y="25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0" y="0"/>
              <a:ext cx="4264266" cy="2568720"/>
              <a:chOff x="0" y="0"/>
              <a:chExt cx="4264266" cy="256872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4264266" cy="2568720"/>
              </a:xfrm>
              <a:custGeom>
                <a:avLst/>
                <a:gdLst/>
                <a:ahLst/>
                <a:cxnLst/>
                <a:rect l="l" t="t" r="r" b="b"/>
                <a:pathLst>
                  <a:path w="4264266" h="2568720">
                    <a:moveTo>
                      <a:pt x="0" y="0"/>
                    </a:moveTo>
                    <a:lnTo>
                      <a:pt x="4264266" y="0"/>
                    </a:lnTo>
                    <a:lnTo>
                      <a:pt x="4264266" y="2568720"/>
                    </a:lnTo>
                    <a:lnTo>
                      <a:pt x="0" y="25687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19050"/>
                <a:ext cx="4264266" cy="254967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Cierre</a:t>
                </a:r>
              </a:p>
              <a:p>
                <a:pPr algn="ctr">
                  <a:lnSpc>
                    <a:spcPts val="2268"/>
                  </a:lnSpc>
                </a:pPr>
                <a:r>
                  <a:rPr lang="en-US" sz="2100">
                    <a:solidFill>
                      <a:srgbClr val="FFFFFF"/>
                    </a:solidFill>
                    <a:latin typeface="Helvetica World"/>
                    <a:ea typeface="Helvetica World"/>
                    <a:cs typeface="Helvetica World"/>
                    <a:sym typeface="Helvetica World"/>
                  </a:rPr>
                  <a:t>(15 min)</a:t>
                </a:r>
              </a:p>
            </p:txBody>
          </p:sp>
        </p:grpSp>
      </p:grpSp>
      <p:grpSp>
        <p:nvGrpSpPr>
          <p:cNvPr id="63" name="Group 63"/>
          <p:cNvGrpSpPr/>
          <p:nvPr/>
        </p:nvGrpSpPr>
        <p:grpSpPr>
          <a:xfrm>
            <a:off x="14653338" y="466431"/>
            <a:ext cx="2854221" cy="2769908"/>
            <a:chOff x="0" y="0"/>
            <a:chExt cx="3805628" cy="3693210"/>
          </a:xfrm>
        </p:grpSpPr>
        <p:sp>
          <p:nvSpPr>
            <p:cNvPr id="64" name="Freeform 64"/>
            <p:cNvSpPr/>
            <p:nvPr/>
          </p:nvSpPr>
          <p:spPr>
            <a:xfrm>
              <a:off x="19050" y="19050"/>
              <a:ext cx="3767582" cy="3655060"/>
            </a:xfrm>
            <a:custGeom>
              <a:avLst/>
              <a:gdLst/>
              <a:ahLst/>
              <a:cxnLst/>
              <a:rect l="l" t="t" r="r" b="b"/>
              <a:pathLst>
                <a:path w="3767582" h="3655060">
                  <a:moveTo>
                    <a:pt x="0" y="0"/>
                  </a:moveTo>
                  <a:lnTo>
                    <a:pt x="3767582" y="0"/>
                  </a:lnTo>
                  <a:lnTo>
                    <a:pt x="3767582" y="3655060"/>
                  </a:lnTo>
                  <a:lnTo>
                    <a:pt x="0" y="3655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0" y="0"/>
              <a:ext cx="3805682" cy="3693160"/>
            </a:xfrm>
            <a:custGeom>
              <a:avLst/>
              <a:gdLst/>
              <a:ahLst/>
              <a:cxnLst/>
              <a:rect l="l" t="t" r="r" b="b"/>
              <a:pathLst>
                <a:path w="3805682" h="3693160">
                  <a:moveTo>
                    <a:pt x="19050" y="0"/>
                  </a:moveTo>
                  <a:lnTo>
                    <a:pt x="3786632" y="0"/>
                  </a:lnTo>
                  <a:cubicBezTo>
                    <a:pt x="3797173" y="0"/>
                    <a:pt x="3805682" y="8509"/>
                    <a:pt x="3805682" y="19050"/>
                  </a:cubicBezTo>
                  <a:lnTo>
                    <a:pt x="3805682" y="3674110"/>
                  </a:lnTo>
                  <a:cubicBezTo>
                    <a:pt x="3805682" y="3684651"/>
                    <a:pt x="3797173" y="3693160"/>
                    <a:pt x="3786632" y="3693160"/>
                  </a:cubicBezTo>
                  <a:lnTo>
                    <a:pt x="19050" y="3693160"/>
                  </a:lnTo>
                  <a:cubicBezTo>
                    <a:pt x="8509" y="3693160"/>
                    <a:pt x="0" y="3684651"/>
                    <a:pt x="0" y="367411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3674110"/>
                  </a:lnTo>
                  <a:lnTo>
                    <a:pt x="19050" y="3674110"/>
                  </a:lnTo>
                  <a:lnTo>
                    <a:pt x="19050" y="3655060"/>
                  </a:lnTo>
                  <a:lnTo>
                    <a:pt x="3786632" y="3655060"/>
                  </a:lnTo>
                  <a:lnTo>
                    <a:pt x="3786632" y="3674110"/>
                  </a:lnTo>
                  <a:lnTo>
                    <a:pt x="3767582" y="3674110"/>
                  </a:lnTo>
                  <a:lnTo>
                    <a:pt x="3767582" y="19050"/>
                  </a:lnTo>
                  <a:lnTo>
                    <a:pt x="3786632" y="19050"/>
                  </a:lnTo>
                  <a:lnTo>
                    <a:pt x="3786632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6" name="Group 66"/>
          <p:cNvGrpSpPr>
            <a:grpSpLocks noChangeAspect="1"/>
          </p:cNvGrpSpPr>
          <p:nvPr/>
        </p:nvGrpSpPr>
        <p:grpSpPr>
          <a:xfrm>
            <a:off x="15000022" y="770958"/>
            <a:ext cx="2160850" cy="2160850"/>
            <a:chOff x="0" y="0"/>
            <a:chExt cx="2881134" cy="2881134"/>
          </a:xfrm>
        </p:grpSpPr>
        <p:sp>
          <p:nvSpPr>
            <p:cNvPr id="67" name="Freeform 67" descr="Código QR  El contenido generado por IA puede ser incorrecto."/>
            <p:cNvSpPr/>
            <p:nvPr/>
          </p:nvSpPr>
          <p:spPr>
            <a:xfrm>
              <a:off x="0" y="0"/>
              <a:ext cx="2881122" cy="2881122"/>
            </a:xfrm>
            <a:custGeom>
              <a:avLst/>
              <a:gdLst/>
              <a:ahLst/>
              <a:cxnLst/>
              <a:rect l="l" t="t" r="r" b="b"/>
              <a:pathLst>
                <a:path w="2881122" h="2881122">
                  <a:moveTo>
                    <a:pt x="0" y="0"/>
                  </a:moveTo>
                  <a:lnTo>
                    <a:pt x="2881122" y="0"/>
                  </a:lnTo>
                  <a:lnTo>
                    <a:pt x="2881122" y="2881122"/>
                  </a:lnTo>
                  <a:lnTo>
                    <a:pt x="0" y="2881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14759064" y="169197"/>
            <a:ext cx="2642766" cy="46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Punto de partida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8347960" cy="10286998"/>
            <a:chOff x="0" y="0"/>
            <a:chExt cx="24463946" cy="13715998"/>
          </a:xfrm>
        </p:grpSpPr>
        <p:sp>
          <p:nvSpPr>
            <p:cNvPr id="3" name="Freeform 3" descr="Hombre parado junto a un jardín  El contenido generado por inteligencia artificial puede ser incorrecto."/>
            <p:cNvSpPr/>
            <p:nvPr/>
          </p:nvSpPr>
          <p:spPr>
            <a:xfrm>
              <a:off x="0" y="0"/>
              <a:ext cx="24463883" cy="13716000"/>
            </a:xfrm>
            <a:custGeom>
              <a:avLst/>
              <a:gdLst/>
              <a:ahLst/>
              <a:cxnLst/>
              <a:rect l="l" t="t" r="r" b="b"/>
              <a:pathLst>
                <a:path w="24463883" h="13716000">
                  <a:moveTo>
                    <a:pt x="0" y="0"/>
                  </a:moveTo>
                  <a:lnTo>
                    <a:pt x="24463883" y="0"/>
                  </a:lnTo>
                  <a:lnTo>
                    <a:pt x="244638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9" r="150" b="17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6791470"/>
            <a:ext cx="8177016" cy="2287266"/>
            <a:chOff x="0" y="0"/>
            <a:chExt cx="10902688" cy="30496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02696" cy="3049651"/>
            </a:xfrm>
            <a:custGeom>
              <a:avLst/>
              <a:gdLst/>
              <a:ahLst/>
              <a:cxnLst/>
              <a:rect l="l" t="t" r="r" b="b"/>
              <a:pathLst>
                <a:path w="10902696" h="3049651">
                  <a:moveTo>
                    <a:pt x="0" y="0"/>
                  </a:moveTo>
                  <a:lnTo>
                    <a:pt x="10902696" y="0"/>
                  </a:lnTo>
                  <a:lnTo>
                    <a:pt x="10902696" y="3049651"/>
                  </a:lnTo>
                  <a:lnTo>
                    <a:pt x="0" y="304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701" y="6791470"/>
            <a:ext cx="2169261" cy="2539180"/>
            <a:chOff x="0" y="0"/>
            <a:chExt cx="2892348" cy="33855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2348" cy="3385574"/>
            </a:xfrm>
            <a:custGeom>
              <a:avLst/>
              <a:gdLst/>
              <a:ahLst/>
              <a:cxnLst/>
              <a:rect l="l" t="t" r="r" b="b"/>
              <a:pathLst>
                <a:path w="2892348" h="3385574">
                  <a:moveTo>
                    <a:pt x="0" y="0"/>
                  </a:moveTo>
                  <a:lnTo>
                    <a:pt x="2892348" y="0"/>
                  </a:lnTo>
                  <a:lnTo>
                    <a:pt x="2892348" y="3385574"/>
                  </a:lnTo>
                  <a:lnTo>
                    <a:pt x="0" y="3385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892348" cy="33665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0"/>
                </a:lnSpc>
              </a:pPr>
              <a:r>
                <a:rPr lang="en-US" sz="15000" b="1">
                  <a:solidFill>
                    <a:srgbClr val="3AF9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62317" y="7236271"/>
            <a:ext cx="5496138" cy="137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MOMENTO DE CONEXIÓN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677475"/>
            <a:ext cx="10903058" cy="1701747"/>
            <a:chOff x="0" y="0"/>
            <a:chExt cx="14537410" cy="226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7437" cy="2268982"/>
            </a:xfrm>
            <a:custGeom>
              <a:avLst/>
              <a:gdLst/>
              <a:ahLst/>
              <a:cxnLst/>
              <a:rect l="l" t="t" r="r" b="b"/>
              <a:pathLst>
                <a:path w="14537437" h="2268982">
                  <a:moveTo>
                    <a:pt x="0" y="0"/>
                  </a:moveTo>
                  <a:lnTo>
                    <a:pt x="14537437" y="0"/>
                  </a:lnTo>
                  <a:lnTo>
                    <a:pt x="14537437" y="2268982"/>
                  </a:lnTo>
                  <a:lnTo>
                    <a:pt x="0" y="2268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3668" y="3106067"/>
            <a:ext cx="7502870" cy="613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¿Cuántos años tenía cuando terminó su bachillerato?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¿Repitió cursos en bachillerato? ¿Cuál? ¿por qué?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¿Qué tipo de familia esperaba tener cuando estaba terminando el bachillerato? ¿Pensaba en eso a esa edad? ¿Se parece su situación actual a su situación soñada?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6168" y="1137888"/>
            <a:ext cx="9130718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MOMENTO DE CONEXIÓN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21707" y="3101129"/>
            <a:ext cx="7509085" cy="504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¿Cómo se imaginaba que se vería a esta edad, cuando estaba terminando bachillerato? ¿Se parece su aspecto actual a lo que soñaba entonces?​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¿Qué es lo que más recuerda de sus docentes de bachillerato? ¿Qué experiencia con sus docentes es la que más recuerda (cuál lo marcó​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¿Creen que sus estudiantes hoy se hacen esas preguntas?, ¿Responderían algo parecido a ustedes? ​</a:t>
            </a:r>
          </a:p>
          <a:p>
            <a:pPr marL="1174432" lvl="2" indent="-391478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7054"/>
            <a:ext cx="18288000" cy="10272890"/>
            <a:chOff x="0" y="0"/>
            <a:chExt cx="24384000" cy="13697186"/>
          </a:xfrm>
        </p:grpSpPr>
        <p:sp>
          <p:nvSpPr>
            <p:cNvPr id="3" name="Freeform 3" descr="Imagen que contiene interior, persona, hombre, viendo  El contenido generado por IA puede ser incorrecto."/>
            <p:cNvSpPr/>
            <p:nvPr/>
          </p:nvSpPr>
          <p:spPr>
            <a:xfrm>
              <a:off x="0" y="0"/>
              <a:ext cx="24384000" cy="13697204"/>
            </a:xfrm>
            <a:custGeom>
              <a:avLst/>
              <a:gdLst/>
              <a:ahLst/>
              <a:cxnLst/>
              <a:rect l="l" t="t" r="r" b="b"/>
              <a:pathLst>
                <a:path w="24384000" h="13697204">
                  <a:moveTo>
                    <a:pt x="0" y="0"/>
                  </a:moveTo>
                  <a:lnTo>
                    <a:pt x="24384000" y="0"/>
                  </a:lnTo>
                  <a:lnTo>
                    <a:pt x="24384000" y="13697204"/>
                  </a:lnTo>
                  <a:lnTo>
                    <a:pt x="0" y="13697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6791470"/>
            <a:ext cx="8177016" cy="2287266"/>
            <a:chOff x="0" y="0"/>
            <a:chExt cx="10902688" cy="30496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02696" cy="3049651"/>
            </a:xfrm>
            <a:custGeom>
              <a:avLst/>
              <a:gdLst/>
              <a:ahLst/>
              <a:cxnLst/>
              <a:rect l="l" t="t" r="r" b="b"/>
              <a:pathLst>
                <a:path w="10902696" h="3049651">
                  <a:moveTo>
                    <a:pt x="0" y="0"/>
                  </a:moveTo>
                  <a:lnTo>
                    <a:pt x="10902696" y="0"/>
                  </a:lnTo>
                  <a:lnTo>
                    <a:pt x="10902696" y="3049651"/>
                  </a:lnTo>
                  <a:lnTo>
                    <a:pt x="0" y="304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701" y="6791470"/>
            <a:ext cx="2169261" cy="2539180"/>
            <a:chOff x="0" y="0"/>
            <a:chExt cx="2892348" cy="33855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2348" cy="3385574"/>
            </a:xfrm>
            <a:custGeom>
              <a:avLst/>
              <a:gdLst/>
              <a:ahLst/>
              <a:cxnLst/>
              <a:rect l="l" t="t" r="r" b="b"/>
              <a:pathLst>
                <a:path w="2892348" h="3385574">
                  <a:moveTo>
                    <a:pt x="0" y="0"/>
                  </a:moveTo>
                  <a:lnTo>
                    <a:pt x="2892348" y="0"/>
                  </a:lnTo>
                  <a:lnTo>
                    <a:pt x="2892348" y="3385574"/>
                  </a:lnTo>
                  <a:lnTo>
                    <a:pt x="0" y="33855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2892348" cy="33665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0"/>
                </a:lnSpc>
              </a:pPr>
              <a:r>
                <a:rPr lang="en-US" sz="15000" b="1">
                  <a:solidFill>
                    <a:srgbClr val="3AF9A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69756" y="7227142"/>
            <a:ext cx="5341185" cy="137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MICROLECCIÓN SOBRE POLÍTICA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98729" y="275433"/>
            <a:ext cx="12661514" cy="77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5417"/>
                </a:solidFill>
                <a:latin typeface="Arial Bold"/>
                <a:ea typeface="Arial Bold"/>
                <a:cs typeface="Arial Bold"/>
                <a:sym typeface="Arial Bold"/>
              </a:rPr>
              <a:t>¿CUÁL ES EL PROBLEMA?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589392" y="1599859"/>
            <a:ext cx="6461834" cy="6461834"/>
            <a:chOff x="0" y="0"/>
            <a:chExt cx="8615778" cy="86157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15680" cy="8615680"/>
            </a:xfrm>
            <a:custGeom>
              <a:avLst/>
              <a:gdLst/>
              <a:ahLst/>
              <a:cxnLst/>
              <a:rect l="l" t="t" r="r" b="b"/>
              <a:pathLst>
                <a:path w="8615680" h="8615680">
                  <a:moveTo>
                    <a:pt x="0" y="4307840"/>
                  </a:moveTo>
                  <a:cubicBezTo>
                    <a:pt x="0" y="1928749"/>
                    <a:pt x="1928749" y="0"/>
                    <a:pt x="4307840" y="0"/>
                  </a:cubicBezTo>
                  <a:cubicBezTo>
                    <a:pt x="6686931" y="0"/>
                    <a:pt x="8615680" y="1928749"/>
                    <a:pt x="8615680" y="4307840"/>
                  </a:cubicBezTo>
                  <a:cubicBezTo>
                    <a:pt x="8615680" y="6686931"/>
                    <a:pt x="6686931" y="8615680"/>
                    <a:pt x="4307840" y="8615680"/>
                  </a:cubicBezTo>
                  <a:cubicBezTo>
                    <a:pt x="1928749" y="8615680"/>
                    <a:pt x="0" y="6687058"/>
                    <a:pt x="0" y="4307840"/>
                  </a:cubicBezTo>
                  <a:close/>
                </a:path>
              </a:pathLst>
            </a:custGeom>
            <a:solidFill>
              <a:srgbClr val="B4E5A2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Freeform 7"/>
          <p:cNvSpPr/>
          <p:nvPr/>
        </p:nvSpPr>
        <p:spPr>
          <a:xfrm>
            <a:off x="6565800" y="1980443"/>
            <a:ext cx="4509013" cy="5700655"/>
          </a:xfrm>
          <a:custGeom>
            <a:avLst/>
            <a:gdLst/>
            <a:ahLst/>
            <a:cxnLst/>
            <a:rect l="l" t="t" r="r" b="b"/>
            <a:pathLst>
              <a:path w="4509013" h="5700655">
                <a:moveTo>
                  <a:pt x="0" y="0"/>
                </a:moveTo>
                <a:lnTo>
                  <a:pt x="4509013" y="0"/>
                </a:lnTo>
                <a:lnTo>
                  <a:pt x="4509013" y="5700655"/>
                </a:lnTo>
                <a:lnTo>
                  <a:pt x="0" y="570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 rot="-5066262">
            <a:off x="1120336" y="1275508"/>
            <a:ext cx="1972245" cy="1972245"/>
            <a:chOff x="0" y="0"/>
            <a:chExt cx="2629660" cy="2629660"/>
          </a:xfrm>
        </p:grpSpPr>
        <p:sp>
          <p:nvSpPr>
            <p:cNvPr id="9" name="Freeform 9"/>
            <p:cNvSpPr/>
            <p:nvPr/>
          </p:nvSpPr>
          <p:spPr>
            <a:xfrm>
              <a:off x="-181610" y="-182499"/>
              <a:ext cx="2990977" cy="2993009"/>
            </a:xfrm>
            <a:custGeom>
              <a:avLst/>
              <a:gdLst/>
              <a:ahLst/>
              <a:cxnLst/>
              <a:rect l="l" t="t" r="r" b="b"/>
              <a:pathLst>
                <a:path w="2990977" h="2993009">
                  <a:moveTo>
                    <a:pt x="2698242" y="964057"/>
                  </a:moveTo>
                  <a:cubicBezTo>
                    <a:pt x="2990977" y="1623695"/>
                    <a:pt x="2697353" y="2395855"/>
                    <a:pt x="2040382" y="2694432"/>
                  </a:cubicBezTo>
                  <a:cubicBezTo>
                    <a:pt x="1383411" y="2993009"/>
                    <a:pt x="608584" y="2706243"/>
                    <a:pt x="304292" y="2051939"/>
                  </a:cubicBezTo>
                  <a:cubicBezTo>
                    <a:pt x="0" y="1397635"/>
                    <a:pt x="279781" y="620268"/>
                    <a:pt x="931291" y="310134"/>
                  </a:cubicBezTo>
                  <a:cubicBezTo>
                    <a:pt x="1582801" y="0"/>
                    <a:pt x="2362708" y="272923"/>
                    <a:pt x="2678557" y="921639"/>
                  </a:cubicBezTo>
                  <a:lnTo>
                    <a:pt x="2266061" y="1122553"/>
                  </a:lnTo>
                  <a:cubicBezTo>
                    <a:pt x="2060321" y="700151"/>
                    <a:pt x="1552702" y="522478"/>
                    <a:pt x="1128522" y="724408"/>
                  </a:cubicBezTo>
                  <a:cubicBezTo>
                    <a:pt x="704342" y="926338"/>
                    <a:pt x="522097" y="1432433"/>
                    <a:pt x="720344" y="1858391"/>
                  </a:cubicBezTo>
                  <a:cubicBezTo>
                    <a:pt x="918591" y="2284349"/>
                    <a:pt x="1422908" y="2471039"/>
                    <a:pt x="1850644" y="2276602"/>
                  </a:cubicBezTo>
                  <a:cubicBezTo>
                    <a:pt x="2278380" y="2082165"/>
                    <a:pt x="2469515" y="1579499"/>
                    <a:pt x="2278888" y="1150112"/>
                  </a:cubicBez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4904" y="1271256"/>
            <a:ext cx="1972679" cy="1972678"/>
            <a:chOff x="0" y="0"/>
            <a:chExt cx="2630238" cy="2630238"/>
          </a:xfrm>
        </p:grpSpPr>
        <p:sp>
          <p:nvSpPr>
            <p:cNvPr id="11" name="Freeform 11"/>
            <p:cNvSpPr/>
            <p:nvPr/>
          </p:nvSpPr>
          <p:spPr>
            <a:xfrm>
              <a:off x="-98679" y="91821"/>
              <a:ext cx="1434973" cy="2548509"/>
            </a:xfrm>
            <a:custGeom>
              <a:avLst/>
              <a:gdLst/>
              <a:ahLst/>
              <a:cxnLst/>
              <a:rect l="l" t="t" r="r" b="b"/>
              <a:pathLst>
                <a:path w="1434973" h="2548509">
                  <a:moveTo>
                    <a:pt x="1434973" y="2538222"/>
                  </a:moveTo>
                  <a:cubicBezTo>
                    <a:pt x="799465" y="2548509"/>
                    <a:pt x="247650" y="2102866"/>
                    <a:pt x="123825" y="1479423"/>
                  </a:cubicBezTo>
                  <a:cubicBezTo>
                    <a:pt x="0" y="855980"/>
                    <a:pt x="339725" y="233299"/>
                    <a:pt x="930910" y="0"/>
                  </a:cubicBezTo>
                  <a:lnTo>
                    <a:pt x="1107567" y="447548"/>
                  </a:lnTo>
                  <a:cubicBezTo>
                    <a:pt x="732663" y="595503"/>
                    <a:pt x="517271" y="990473"/>
                    <a:pt x="595757" y="1385824"/>
                  </a:cubicBezTo>
                  <a:cubicBezTo>
                    <a:pt x="674243" y="1781175"/>
                    <a:pt x="1024255" y="2063750"/>
                    <a:pt x="1427226" y="2057273"/>
                  </a:cubicBezTo>
                  <a:close/>
                </a:path>
              </a:pathLst>
            </a:custGeom>
            <a:solidFill>
              <a:srgbClr val="00227C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423994" y="2600512"/>
            <a:ext cx="1972679" cy="1972679"/>
            <a:chOff x="0" y="0"/>
            <a:chExt cx="2630238" cy="2630238"/>
          </a:xfrm>
        </p:grpSpPr>
        <p:sp>
          <p:nvSpPr>
            <p:cNvPr id="13" name="Freeform 13"/>
            <p:cNvSpPr/>
            <p:nvPr/>
          </p:nvSpPr>
          <p:spPr>
            <a:xfrm>
              <a:off x="-22479" y="127"/>
              <a:ext cx="2653538" cy="2641727"/>
            </a:xfrm>
            <a:custGeom>
              <a:avLst/>
              <a:gdLst/>
              <a:ahLst/>
              <a:cxnLst/>
              <a:rect l="l" t="t" r="r" b="b"/>
              <a:pathLst>
                <a:path w="2653538" h="2641727">
                  <a:moveTo>
                    <a:pt x="1356868" y="0"/>
                  </a:moveTo>
                  <a:cubicBezTo>
                    <a:pt x="2075180" y="10541"/>
                    <a:pt x="2652014" y="595503"/>
                    <a:pt x="2652776" y="1313815"/>
                  </a:cubicBezTo>
                  <a:cubicBezTo>
                    <a:pt x="2653538" y="2032127"/>
                    <a:pt x="2077593" y="2618105"/>
                    <a:pt x="1359408" y="2629916"/>
                  </a:cubicBezTo>
                  <a:cubicBezTo>
                    <a:pt x="641223" y="2641727"/>
                    <a:pt x="46228" y="2075180"/>
                    <a:pt x="23114" y="1357122"/>
                  </a:cubicBezTo>
                  <a:cubicBezTo>
                    <a:pt x="0" y="639064"/>
                    <a:pt x="557403" y="35560"/>
                    <a:pt x="1274953" y="1397"/>
                  </a:cubicBezTo>
                  <a:lnTo>
                    <a:pt x="1296162" y="445135"/>
                  </a:lnTo>
                  <a:cubicBezTo>
                    <a:pt x="821055" y="467741"/>
                    <a:pt x="451993" y="867537"/>
                    <a:pt x="467233" y="1342898"/>
                  </a:cubicBezTo>
                  <a:cubicBezTo>
                    <a:pt x="482473" y="1818259"/>
                    <a:pt x="876427" y="2193544"/>
                    <a:pt x="1352042" y="2185670"/>
                  </a:cubicBezTo>
                  <a:cubicBezTo>
                    <a:pt x="1827657" y="2177796"/>
                    <a:pt x="2208911" y="1789811"/>
                    <a:pt x="2208530" y="1314196"/>
                  </a:cubicBezTo>
                  <a:cubicBezTo>
                    <a:pt x="2208149" y="838581"/>
                    <a:pt x="1826133" y="451231"/>
                    <a:pt x="1350518" y="444246"/>
                  </a:cubicBez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23976" y="2600739"/>
            <a:ext cx="1972679" cy="1972678"/>
            <a:chOff x="0" y="0"/>
            <a:chExt cx="2630238" cy="2630238"/>
          </a:xfrm>
        </p:grpSpPr>
        <p:sp>
          <p:nvSpPr>
            <p:cNvPr id="15" name="Freeform 15"/>
            <p:cNvSpPr/>
            <p:nvPr/>
          </p:nvSpPr>
          <p:spPr>
            <a:xfrm>
              <a:off x="635" y="1342517"/>
              <a:ext cx="1323340" cy="1292479"/>
            </a:xfrm>
            <a:custGeom>
              <a:avLst/>
              <a:gdLst/>
              <a:ahLst/>
              <a:cxnLst/>
              <a:rect l="l" t="t" r="r" b="b"/>
              <a:pathLst>
                <a:path w="1323340" h="1292479">
                  <a:moveTo>
                    <a:pt x="1323340" y="1287653"/>
                  </a:moveTo>
                  <a:cubicBezTo>
                    <a:pt x="609981" y="1292479"/>
                    <a:pt x="22860" y="727710"/>
                    <a:pt x="0" y="14605"/>
                  </a:cubicBezTo>
                  <a:lnTo>
                    <a:pt x="454533" y="0"/>
                  </a:lnTo>
                  <a:cubicBezTo>
                    <a:pt x="469519" y="466471"/>
                    <a:pt x="853567" y="835914"/>
                    <a:pt x="1320165" y="832739"/>
                  </a:cubicBezTo>
                  <a:close/>
                </a:path>
              </a:pathLst>
            </a:custGeom>
            <a:solidFill>
              <a:srgbClr val="98A3CC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AutoShape 16"/>
          <p:cNvSpPr/>
          <p:nvPr/>
        </p:nvSpPr>
        <p:spPr>
          <a:xfrm rot="10773945">
            <a:off x="3360413" y="2281395"/>
            <a:ext cx="5655497" cy="0"/>
          </a:xfrm>
          <a:prstGeom prst="line">
            <a:avLst/>
          </a:prstGeom>
          <a:ln w="19050" cap="rnd">
            <a:solidFill>
              <a:srgbClr val="62575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O"/>
          </a:p>
        </p:txBody>
      </p:sp>
      <p:sp>
        <p:nvSpPr>
          <p:cNvPr id="17" name="AutoShape 17"/>
          <p:cNvSpPr/>
          <p:nvPr/>
        </p:nvSpPr>
        <p:spPr>
          <a:xfrm rot="33868">
            <a:off x="8690343" y="3656003"/>
            <a:ext cx="4350783" cy="0"/>
          </a:xfrm>
          <a:prstGeom prst="line">
            <a:avLst/>
          </a:prstGeom>
          <a:ln w="19050" cap="rnd">
            <a:solidFill>
              <a:srgbClr val="62575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O"/>
          </a:p>
        </p:txBody>
      </p:sp>
      <p:sp>
        <p:nvSpPr>
          <p:cNvPr id="18" name="TextBox 18"/>
          <p:cNvSpPr txBox="1"/>
          <p:nvPr/>
        </p:nvSpPr>
        <p:spPr>
          <a:xfrm>
            <a:off x="2321673" y="7299920"/>
            <a:ext cx="4955805" cy="171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Sin decisiones inmediatas</a:t>
            </a:r>
          </a:p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625753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Lo que equivale a 3,2 millones de </a:t>
            </a:r>
          </a:p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625753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jóvenes, de los cuales, 67% son mujeres.</a:t>
            </a:r>
          </a:p>
          <a:p>
            <a:pPr algn="l">
              <a:lnSpc>
                <a:spcPts val="1980"/>
              </a:lnSpc>
            </a:pPr>
            <a:r>
              <a:rPr lang="en-US" sz="1650" i="1">
                <a:solidFill>
                  <a:srgbClr val="625753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Colombia es el segundo entre los países de la OCDE con la mayor tasa de “ninis” Octubre 2022</a:t>
            </a:r>
          </a:p>
        </p:txBody>
      </p:sp>
      <p:sp>
        <p:nvSpPr>
          <p:cNvPr id="19" name="AutoShape 19"/>
          <p:cNvSpPr/>
          <p:nvPr/>
        </p:nvSpPr>
        <p:spPr>
          <a:xfrm rot="10774159">
            <a:off x="3360412" y="5994659"/>
            <a:ext cx="5702393" cy="0"/>
          </a:xfrm>
          <a:prstGeom prst="line">
            <a:avLst/>
          </a:prstGeom>
          <a:ln w="19050" cap="rnd">
            <a:solidFill>
              <a:srgbClr val="62575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O"/>
          </a:p>
        </p:txBody>
      </p:sp>
      <p:grpSp>
        <p:nvGrpSpPr>
          <p:cNvPr id="20" name="Group 20"/>
          <p:cNvGrpSpPr/>
          <p:nvPr/>
        </p:nvGrpSpPr>
        <p:grpSpPr>
          <a:xfrm rot="-5400000">
            <a:off x="1065969" y="5017843"/>
            <a:ext cx="1972679" cy="1972679"/>
            <a:chOff x="0" y="0"/>
            <a:chExt cx="2630238" cy="2630238"/>
          </a:xfrm>
        </p:grpSpPr>
        <p:sp>
          <p:nvSpPr>
            <p:cNvPr id="21" name="Freeform 21"/>
            <p:cNvSpPr/>
            <p:nvPr/>
          </p:nvSpPr>
          <p:spPr>
            <a:xfrm>
              <a:off x="-5334" y="127"/>
              <a:ext cx="2643378" cy="2631440"/>
            </a:xfrm>
            <a:custGeom>
              <a:avLst/>
              <a:gdLst/>
              <a:ahLst/>
              <a:cxnLst/>
              <a:rect l="l" t="t" r="r" b="b"/>
              <a:pathLst>
                <a:path w="2643378" h="2631440">
                  <a:moveTo>
                    <a:pt x="1346708" y="127"/>
                  </a:moveTo>
                  <a:cubicBezTo>
                    <a:pt x="2068195" y="14478"/>
                    <a:pt x="2643378" y="607695"/>
                    <a:pt x="2635504" y="1329309"/>
                  </a:cubicBezTo>
                  <a:cubicBezTo>
                    <a:pt x="2627630" y="2050923"/>
                    <a:pt x="2039747" y="2631440"/>
                    <a:pt x="1318133" y="2630170"/>
                  </a:cubicBezTo>
                  <a:cubicBezTo>
                    <a:pt x="596519" y="2628900"/>
                    <a:pt x="10668" y="2046224"/>
                    <a:pt x="5334" y="1324610"/>
                  </a:cubicBezTo>
                  <a:cubicBezTo>
                    <a:pt x="0" y="602996"/>
                    <a:pt x="577342" y="11811"/>
                    <a:pt x="1298956" y="0"/>
                  </a:cubicBezTo>
                  <a:lnTo>
                    <a:pt x="1306449" y="458851"/>
                  </a:lnTo>
                  <a:cubicBezTo>
                    <a:pt x="836676" y="466471"/>
                    <a:pt x="460883" y="851408"/>
                    <a:pt x="464185" y="1321181"/>
                  </a:cubicBezTo>
                  <a:cubicBezTo>
                    <a:pt x="467487" y="1790954"/>
                    <a:pt x="848995" y="2170303"/>
                    <a:pt x="1318895" y="2171192"/>
                  </a:cubicBezTo>
                  <a:cubicBezTo>
                    <a:pt x="1788795" y="2172081"/>
                    <a:pt x="2171446" y="1794129"/>
                    <a:pt x="2176653" y="1324229"/>
                  </a:cubicBezTo>
                  <a:cubicBezTo>
                    <a:pt x="2181860" y="854329"/>
                    <a:pt x="1807337" y="468249"/>
                    <a:pt x="1337564" y="458851"/>
                  </a:cubicBez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65950" y="5018068"/>
            <a:ext cx="1972678" cy="1972679"/>
            <a:chOff x="0" y="0"/>
            <a:chExt cx="2630238" cy="2630238"/>
          </a:xfrm>
        </p:grpSpPr>
        <p:sp>
          <p:nvSpPr>
            <p:cNvPr id="23" name="Freeform 23"/>
            <p:cNvSpPr/>
            <p:nvPr/>
          </p:nvSpPr>
          <p:spPr>
            <a:xfrm>
              <a:off x="127" y="1328928"/>
              <a:ext cx="1323848" cy="1306195"/>
            </a:xfrm>
            <a:custGeom>
              <a:avLst/>
              <a:gdLst/>
              <a:ahLst/>
              <a:cxnLst/>
              <a:rect l="l" t="t" r="r" b="b"/>
              <a:pathLst>
                <a:path w="1323848" h="1306195">
                  <a:moveTo>
                    <a:pt x="1323848" y="1301242"/>
                  </a:moveTo>
                  <a:cubicBezTo>
                    <a:pt x="602361" y="1306195"/>
                    <a:pt x="11557" y="728726"/>
                    <a:pt x="0" y="7239"/>
                  </a:cubicBezTo>
                  <a:lnTo>
                    <a:pt x="455041" y="0"/>
                  </a:lnTo>
                  <a:cubicBezTo>
                    <a:pt x="462534" y="471805"/>
                    <a:pt x="848868" y="849376"/>
                    <a:pt x="1320800" y="846201"/>
                  </a:cubicBezTo>
                  <a:close/>
                </a:path>
              </a:pathLst>
            </a:custGeom>
            <a:solidFill>
              <a:srgbClr val="09909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34237" y="3307890"/>
            <a:ext cx="4355168" cy="1439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Tránsito efectivo en el sistema educativo hasta grado 11</a:t>
            </a:r>
          </a:p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625753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4 de cada 10  niños de primer grado llegan a grado 11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67039" y="4850928"/>
            <a:ext cx="4353387" cy="2316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Lograr </a:t>
            </a: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Aprendizajes Suficientes – nivel 3 y 4 Saber 11</a:t>
            </a:r>
          </a:p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625753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4 de 10 jóvenes del sector oficial logran obtener aprendizajes suficientes para desarrollar su proyecto de vida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4591" y="2064054"/>
            <a:ext cx="1532972" cy="47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40%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5802" y="5761141"/>
            <a:ext cx="1532972" cy="47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 spc="-75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25,7%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686720" y="3376482"/>
            <a:ext cx="1532972" cy="47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 spc="-75">
                <a:solidFill>
                  <a:srgbClr val="62575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35%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14309" y="1281624"/>
            <a:ext cx="4890964" cy="3616584"/>
            <a:chOff x="0" y="0"/>
            <a:chExt cx="6521286" cy="482211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521197" cy="4822063"/>
            </a:xfrm>
            <a:custGeom>
              <a:avLst/>
              <a:gdLst/>
              <a:ahLst/>
              <a:cxnLst/>
              <a:rect l="l" t="t" r="r" b="b"/>
              <a:pathLst>
                <a:path w="6521197" h="4822063">
                  <a:moveTo>
                    <a:pt x="0" y="816356"/>
                  </a:moveTo>
                  <a:cubicBezTo>
                    <a:pt x="0" y="365506"/>
                    <a:pt x="366268" y="0"/>
                    <a:pt x="818007" y="0"/>
                  </a:cubicBezTo>
                  <a:lnTo>
                    <a:pt x="5703189" y="0"/>
                  </a:lnTo>
                  <a:lnTo>
                    <a:pt x="5703189" y="19050"/>
                  </a:lnTo>
                  <a:lnTo>
                    <a:pt x="5703189" y="0"/>
                  </a:lnTo>
                  <a:cubicBezTo>
                    <a:pt x="6154928" y="0"/>
                    <a:pt x="6521197" y="365506"/>
                    <a:pt x="6521197" y="816356"/>
                  </a:cubicBezTo>
                  <a:lnTo>
                    <a:pt x="6502146" y="816356"/>
                  </a:lnTo>
                  <a:lnTo>
                    <a:pt x="6521197" y="816356"/>
                  </a:lnTo>
                  <a:lnTo>
                    <a:pt x="6521197" y="4005707"/>
                  </a:lnTo>
                  <a:lnTo>
                    <a:pt x="6502146" y="4005707"/>
                  </a:lnTo>
                  <a:lnTo>
                    <a:pt x="6521197" y="4005707"/>
                  </a:lnTo>
                  <a:cubicBezTo>
                    <a:pt x="6521197" y="4456684"/>
                    <a:pt x="6154928" y="4822063"/>
                    <a:pt x="5703189" y="4822063"/>
                  </a:cubicBezTo>
                  <a:lnTo>
                    <a:pt x="5703189" y="4803013"/>
                  </a:lnTo>
                  <a:lnTo>
                    <a:pt x="5703189" y="4822063"/>
                  </a:lnTo>
                  <a:lnTo>
                    <a:pt x="818007" y="4822063"/>
                  </a:lnTo>
                  <a:lnTo>
                    <a:pt x="818007" y="4803013"/>
                  </a:lnTo>
                  <a:lnTo>
                    <a:pt x="818007" y="4822063"/>
                  </a:lnTo>
                  <a:cubicBezTo>
                    <a:pt x="366268" y="4822063"/>
                    <a:pt x="0" y="4456684"/>
                    <a:pt x="0" y="4005707"/>
                  </a:cubicBezTo>
                  <a:lnTo>
                    <a:pt x="0" y="816356"/>
                  </a:lnTo>
                  <a:lnTo>
                    <a:pt x="19050" y="816356"/>
                  </a:lnTo>
                  <a:lnTo>
                    <a:pt x="0" y="816356"/>
                  </a:lnTo>
                  <a:moveTo>
                    <a:pt x="38100" y="816356"/>
                  </a:moveTo>
                  <a:lnTo>
                    <a:pt x="38100" y="4005707"/>
                  </a:lnTo>
                  <a:lnTo>
                    <a:pt x="19050" y="4005707"/>
                  </a:lnTo>
                  <a:lnTo>
                    <a:pt x="38100" y="4005707"/>
                  </a:lnTo>
                  <a:cubicBezTo>
                    <a:pt x="38100" y="4435475"/>
                    <a:pt x="387223" y="4783963"/>
                    <a:pt x="818007" y="4783963"/>
                  </a:cubicBezTo>
                  <a:lnTo>
                    <a:pt x="5703189" y="4783963"/>
                  </a:lnTo>
                  <a:cubicBezTo>
                    <a:pt x="6133973" y="4783963"/>
                    <a:pt x="6483096" y="4435475"/>
                    <a:pt x="6483096" y="4005707"/>
                  </a:cubicBezTo>
                  <a:lnTo>
                    <a:pt x="6483096" y="816356"/>
                  </a:lnTo>
                  <a:cubicBezTo>
                    <a:pt x="6483223" y="386588"/>
                    <a:pt x="6133973" y="38100"/>
                    <a:pt x="5703189" y="38100"/>
                  </a:cubicBezTo>
                  <a:lnTo>
                    <a:pt x="818007" y="38100"/>
                  </a:lnTo>
                  <a:lnTo>
                    <a:pt x="818007" y="19050"/>
                  </a:lnTo>
                  <a:lnTo>
                    <a:pt x="818007" y="38100"/>
                  </a:lnTo>
                  <a:cubicBezTo>
                    <a:pt x="387223" y="38100"/>
                    <a:pt x="38100" y="386588"/>
                    <a:pt x="38100" y="816356"/>
                  </a:cubicBezTo>
                  <a:close/>
                </a:path>
              </a:pathLst>
            </a:custGeom>
            <a:solidFill>
              <a:srgbClr val="04243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33245" y="2470998"/>
            <a:ext cx="4280949" cy="5011652"/>
            <a:chOff x="0" y="0"/>
            <a:chExt cx="5707932" cy="668220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707888" cy="6682232"/>
            </a:xfrm>
            <a:custGeom>
              <a:avLst/>
              <a:gdLst/>
              <a:ahLst/>
              <a:cxnLst/>
              <a:rect l="l" t="t" r="r" b="b"/>
              <a:pathLst>
                <a:path w="5707888" h="6682232">
                  <a:moveTo>
                    <a:pt x="0" y="964946"/>
                  </a:moveTo>
                  <a:cubicBezTo>
                    <a:pt x="0" y="432054"/>
                    <a:pt x="431546" y="0"/>
                    <a:pt x="964057" y="0"/>
                  </a:cubicBezTo>
                  <a:lnTo>
                    <a:pt x="4743831" y="0"/>
                  </a:lnTo>
                  <a:lnTo>
                    <a:pt x="4743831" y="19050"/>
                  </a:lnTo>
                  <a:lnTo>
                    <a:pt x="4743831" y="0"/>
                  </a:lnTo>
                  <a:cubicBezTo>
                    <a:pt x="5276215" y="0"/>
                    <a:pt x="5707888" y="432054"/>
                    <a:pt x="5707888" y="964946"/>
                  </a:cubicBezTo>
                  <a:lnTo>
                    <a:pt x="5688838" y="964946"/>
                  </a:lnTo>
                  <a:lnTo>
                    <a:pt x="5707888" y="964946"/>
                  </a:lnTo>
                  <a:lnTo>
                    <a:pt x="5707888" y="5717286"/>
                  </a:lnTo>
                  <a:lnTo>
                    <a:pt x="5688838" y="5717286"/>
                  </a:lnTo>
                  <a:lnTo>
                    <a:pt x="5707888" y="5717286"/>
                  </a:lnTo>
                  <a:cubicBezTo>
                    <a:pt x="5707888" y="6250178"/>
                    <a:pt x="5276342" y="6682232"/>
                    <a:pt x="4743831" y="6682232"/>
                  </a:cubicBezTo>
                  <a:lnTo>
                    <a:pt x="4743831" y="6663182"/>
                  </a:lnTo>
                  <a:lnTo>
                    <a:pt x="4743831" y="6682232"/>
                  </a:lnTo>
                  <a:lnTo>
                    <a:pt x="964057" y="6682232"/>
                  </a:lnTo>
                  <a:lnTo>
                    <a:pt x="964057" y="6663182"/>
                  </a:lnTo>
                  <a:lnTo>
                    <a:pt x="964057" y="6682232"/>
                  </a:lnTo>
                  <a:cubicBezTo>
                    <a:pt x="431546" y="6682232"/>
                    <a:pt x="0" y="6250178"/>
                    <a:pt x="0" y="5717286"/>
                  </a:cubicBezTo>
                  <a:lnTo>
                    <a:pt x="0" y="964946"/>
                  </a:lnTo>
                  <a:lnTo>
                    <a:pt x="19050" y="964946"/>
                  </a:lnTo>
                  <a:lnTo>
                    <a:pt x="0" y="964946"/>
                  </a:lnTo>
                  <a:moveTo>
                    <a:pt x="38100" y="964946"/>
                  </a:moveTo>
                  <a:lnTo>
                    <a:pt x="38100" y="5717286"/>
                  </a:lnTo>
                  <a:lnTo>
                    <a:pt x="19050" y="5717286"/>
                  </a:lnTo>
                  <a:lnTo>
                    <a:pt x="38100" y="5717286"/>
                  </a:lnTo>
                  <a:cubicBezTo>
                    <a:pt x="38100" y="6229223"/>
                    <a:pt x="452628" y="6644132"/>
                    <a:pt x="964057" y="6644132"/>
                  </a:cubicBezTo>
                  <a:lnTo>
                    <a:pt x="4743831" y="6644132"/>
                  </a:lnTo>
                  <a:cubicBezTo>
                    <a:pt x="5255133" y="6644132"/>
                    <a:pt x="5669788" y="6229223"/>
                    <a:pt x="5669788" y="5717286"/>
                  </a:cubicBezTo>
                  <a:lnTo>
                    <a:pt x="5669788" y="964946"/>
                  </a:lnTo>
                  <a:cubicBezTo>
                    <a:pt x="5669788" y="453009"/>
                    <a:pt x="5255260" y="38100"/>
                    <a:pt x="4743831" y="38100"/>
                  </a:cubicBezTo>
                  <a:lnTo>
                    <a:pt x="964057" y="38100"/>
                  </a:lnTo>
                  <a:lnTo>
                    <a:pt x="964057" y="19050"/>
                  </a:lnTo>
                  <a:lnTo>
                    <a:pt x="964057" y="38100"/>
                  </a:lnTo>
                  <a:cubicBezTo>
                    <a:pt x="452628" y="38100"/>
                    <a:pt x="38100" y="453009"/>
                    <a:pt x="38100" y="964946"/>
                  </a:cubicBezTo>
                  <a:close/>
                </a:path>
              </a:pathLst>
            </a:custGeom>
            <a:solidFill>
              <a:srgbClr val="04243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499200" y="9579750"/>
            <a:ext cx="8597234" cy="23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</a:pPr>
            <a:r>
              <a:rPr lang="en-US"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Fuente: Elaboración propia a partir de Datos Simat (2021) – Icfes (2021) – Dane (2024)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205854" y="7748096"/>
            <a:ext cx="3853543" cy="2661559"/>
            <a:chOff x="0" y="0"/>
            <a:chExt cx="5138058" cy="3548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8039" cy="3548761"/>
            </a:xfrm>
            <a:custGeom>
              <a:avLst/>
              <a:gdLst/>
              <a:ahLst/>
              <a:cxnLst/>
              <a:rect l="l" t="t" r="r" b="b"/>
              <a:pathLst>
                <a:path w="5138039" h="3548761">
                  <a:moveTo>
                    <a:pt x="0" y="0"/>
                  </a:moveTo>
                  <a:lnTo>
                    <a:pt x="5138039" y="0"/>
                  </a:lnTo>
                  <a:lnTo>
                    <a:pt x="5138039" y="3548761"/>
                  </a:lnTo>
                  <a:lnTo>
                    <a:pt x="0" y="354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318" t="-19898" r="-11903" b="-296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67723" y="284524"/>
            <a:ext cx="14396424" cy="77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5417"/>
                </a:solidFill>
                <a:latin typeface="Arial Bold"/>
                <a:ea typeface="Arial Bold"/>
                <a:cs typeface="Arial Bold"/>
                <a:sym typeface="Arial Bold"/>
              </a:rPr>
              <a:t>¿CUÁL ES EL PROBLEMA DESDE LO ESTRUCTURAL?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682856" y="2408140"/>
            <a:ext cx="10139984" cy="6717740"/>
            <a:chOff x="0" y="0"/>
            <a:chExt cx="13519978" cy="8956986"/>
          </a:xfrm>
        </p:grpSpPr>
        <p:sp>
          <p:nvSpPr>
            <p:cNvPr id="6" name="Freeform 6" descr="A diagram of a diagram  Description automatically generated"/>
            <p:cNvSpPr/>
            <p:nvPr/>
          </p:nvSpPr>
          <p:spPr>
            <a:xfrm>
              <a:off x="0" y="0"/>
              <a:ext cx="13520038" cy="8956929"/>
            </a:xfrm>
            <a:custGeom>
              <a:avLst/>
              <a:gdLst/>
              <a:ahLst/>
              <a:cxnLst/>
              <a:rect l="l" t="t" r="r" b="b"/>
              <a:pathLst>
                <a:path w="13520038" h="8956929">
                  <a:moveTo>
                    <a:pt x="0" y="0"/>
                  </a:moveTo>
                  <a:lnTo>
                    <a:pt x="13520038" y="0"/>
                  </a:lnTo>
                  <a:lnTo>
                    <a:pt x="13520038" y="8956929"/>
                  </a:lnTo>
                  <a:lnTo>
                    <a:pt x="0" y="8956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" b="-5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302692" y="1473729"/>
            <a:ext cx="4260060" cy="7406298"/>
            <a:chOff x="0" y="0"/>
            <a:chExt cx="5680080" cy="9875064"/>
          </a:xfrm>
        </p:grpSpPr>
        <p:sp>
          <p:nvSpPr>
            <p:cNvPr id="8" name="Freeform 8" descr="A diagram of a problem  Description automatically generated"/>
            <p:cNvSpPr/>
            <p:nvPr/>
          </p:nvSpPr>
          <p:spPr>
            <a:xfrm>
              <a:off x="0" y="0"/>
              <a:ext cx="5680075" cy="9875012"/>
            </a:xfrm>
            <a:custGeom>
              <a:avLst/>
              <a:gdLst/>
              <a:ahLst/>
              <a:cxnLst/>
              <a:rect l="l" t="t" r="r" b="b"/>
              <a:pathLst>
                <a:path w="5680075" h="9875012">
                  <a:moveTo>
                    <a:pt x="0" y="0"/>
                  </a:moveTo>
                  <a:lnTo>
                    <a:pt x="5680075" y="0"/>
                  </a:lnTo>
                  <a:lnTo>
                    <a:pt x="5680075" y="9875012"/>
                  </a:lnTo>
                  <a:lnTo>
                    <a:pt x="0" y="9875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56793" b="-1765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18651" y="9490827"/>
            <a:ext cx="10650698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Fuente: Encuentro de Secretarias de Educación, 2024. Alianza para la Transformación de la Educación Media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1361</Words>
  <Application>Microsoft Office PowerPoint</Application>
  <PresentationFormat>Personalizado</PresentationFormat>
  <Paragraphs>159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Aptos</vt:lpstr>
      <vt:lpstr>Poppins</vt:lpstr>
      <vt:lpstr>Arial Bold</vt:lpstr>
      <vt:lpstr>Arial</vt:lpstr>
      <vt:lpstr>Helvetica World Bold</vt:lpstr>
      <vt:lpstr>Helvetica World</vt:lpstr>
      <vt:lpstr>Helvetica World Italics</vt:lpstr>
      <vt:lpstr>Poppins Bold</vt:lpstr>
      <vt:lpstr>Open Sans Bold</vt:lpstr>
      <vt:lpstr>Aptos Bold</vt:lpstr>
      <vt:lpstr>Prompt Bold</vt:lpstr>
      <vt:lpstr>Aptos Italics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Formación Centralizda VERSION FINAL.pptx</dc:title>
  <dc:creator>Sandra María Vargas Arboleda</dc:creator>
  <cp:lastModifiedBy>Fabio Nelson Peña Gutiérrez</cp:lastModifiedBy>
  <cp:revision>2</cp:revision>
  <dcterms:created xsi:type="dcterms:W3CDTF">2006-08-16T00:00:00Z</dcterms:created>
  <dcterms:modified xsi:type="dcterms:W3CDTF">2025-07-15T00:56:16Z</dcterms:modified>
  <dc:identifier>DAGs_x9ggdE</dc:identifier>
</cp:coreProperties>
</file>